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5.xml" ContentType="application/vnd.openxmlformats-officedocument.presentationml.tags+xml"/>
  <Override PartName="/ppt/tags/tag16.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ppt/tags/tag9.xml" ContentType="application/vnd.openxmlformats-officedocument.presentationml.tags+xml"/>
  <Override PartName="/ppt/tags/tag17.xml" ContentType="application/vnd.openxmlformats-officedocument.presentationml.tags+xml"/>
  <Override PartName="/ppt/tags/tag4.xml" ContentType="application/vnd.openxmlformats-officedocument.presentationml.tags+xml"/>
  <Override PartName="/ppt/revisionInfo.xml" ContentType="application/vnd.ms-powerpoint.revisioninfo+xml"/>
  <Override PartName="/ppt/tags/tag8.xml" ContentType="application/vnd.openxmlformats-officedocument.presentationml.tags+xml"/>
  <Override PartName="/ppt/tags/tag13.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4.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11.xml" ContentType="application/vnd.openxmlformats-officedocument.presentationml.tag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12.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7" r:id="rId5"/>
    <p:sldId id="259" r:id="rId6"/>
    <p:sldId id="258" r:id="rId7"/>
    <p:sldId id="261" r:id="rId8"/>
    <p:sldId id="260" r:id="rId9"/>
    <p:sldId id="262" r:id="rId10"/>
    <p:sldId id="263" r:id="rId11"/>
    <p:sldId id="264" r:id="rId12"/>
    <p:sldId id="266" r:id="rId13"/>
    <p:sldId id="267" r:id="rId14"/>
    <p:sldId id="265" r:id="rId15"/>
    <p:sldId id="268" r:id="rId16"/>
    <p:sldId id="277" r:id="rId17"/>
    <p:sldId id="272" r:id="rId18"/>
    <p:sldId id="271" r:id="rId19"/>
    <p:sldId id="273" r:id="rId20"/>
    <p:sldId id="274" r:id="rId21"/>
    <p:sldId id="275" r:id="rId22"/>
    <p:sldId id="276" r:id="rId23"/>
    <p:sldId id="278" r:id="rId24"/>
    <p:sldId id="27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5732D-4903-43B7-8B2C-0EDA3E7A5465}" v="27" dt="2023-12-20T15:55:38.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E30CE-17E7-4181-B886-CC1A97E3A7FA}" type="datetimeFigureOut">
              <a:rPr lang="fr-CA" smtClean="0"/>
              <a:t>2023-12-20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F1A7A-3619-4E3A-A762-801EEF602F2F}" type="slidenum">
              <a:rPr lang="fr-CA" smtClean="0"/>
              <a:t>‹N°›</a:t>
            </a:fld>
            <a:endParaRPr lang="fr-CA"/>
          </a:p>
        </p:txBody>
      </p:sp>
    </p:spTree>
    <p:extLst>
      <p:ext uri="{BB962C8B-B14F-4D97-AF65-F5344CB8AC3E}">
        <p14:creationId xmlns:p14="http://schemas.microsoft.com/office/powerpoint/2010/main" val="340351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sidencesophelia.com/38-perte-d-autonomie-physique-chez-nos-aines-les-quatre-signes-a-surveiller#:~:text=La%20perte%20d'autonomie%20physique,la%20suite%20d'une%20maladi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esidencesophelia.com/38-perte-d-autonomie-physique-chez-nos-aines-les-quatre-signes-a-surveiller#:~:text=La%20perte%20d'autonomie%20physique,la%20suite%20d'une%20maladi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43F1A7A-3619-4E3A-A762-801EEF602F2F}" type="slidenum">
              <a:rPr lang="fr-CA" smtClean="0"/>
              <a:t>1</a:t>
            </a:fld>
            <a:endParaRPr lang="fr-CA"/>
          </a:p>
        </p:txBody>
      </p:sp>
    </p:spTree>
    <p:extLst>
      <p:ext uri="{BB962C8B-B14F-4D97-AF65-F5344CB8AC3E}">
        <p14:creationId xmlns:p14="http://schemas.microsoft.com/office/powerpoint/2010/main" val="578468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Roboto Lt" pitchFamily="2" charset="0"/>
                <a:ea typeface="Roboto Lt" pitchFamily="2" charset="0"/>
                <a:cs typeface="Aharoni" panose="02010803020104030203" pitchFamily="2" charset="-79"/>
              </a:rPr>
              <a:t>Inscrivez au tableau les solutions imaginées </a:t>
            </a:r>
            <a:r>
              <a:rPr lang="fr-CA" sz="1050" dirty="0">
                <a:latin typeface="Roboto Lt" pitchFamily="2" charset="0"/>
                <a:ea typeface="Roboto Lt" pitchFamily="2" charset="0"/>
                <a:cs typeface="Aharoni" panose="02010803020104030203" pitchFamily="2" charset="-79"/>
              </a:rPr>
              <a:t>avant de passer à la prochaine diapositive.</a:t>
            </a:r>
            <a:endParaRPr lang="fr-CA" sz="1050" dirty="0">
              <a:latin typeface="Roboto Lt" pitchFamily="2" charset="0"/>
              <a:ea typeface="Roboto Lt" pitchFamily="2" charset="0"/>
              <a:cs typeface="Aharoni" panose="02010803020104030203" pitchFamily="2" charset="-79"/>
              <a:hlinkClick r:id="rId3">
                <a:extLst>
                  <a:ext uri="{A12FA001-AC4F-418D-AE19-62706E023703}">
                    <ahyp:hlinkClr xmlns:ahyp="http://schemas.microsoft.com/office/drawing/2018/hyperlinkcolor" val="tx"/>
                  </a:ext>
                </a:extLst>
              </a:hlinkClick>
            </a:endParaRPr>
          </a:p>
          <a:p>
            <a:endParaRPr lang="fr-CA" dirty="0"/>
          </a:p>
        </p:txBody>
      </p:sp>
      <p:sp>
        <p:nvSpPr>
          <p:cNvPr id="4" name="Espace réservé du numéro de diapositive 3"/>
          <p:cNvSpPr>
            <a:spLocks noGrp="1"/>
          </p:cNvSpPr>
          <p:nvPr>
            <p:ph type="sldNum" sz="quarter" idx="5"/>
          </p:nvPr>
        </p:nvSpPr>
        <p:spPr/>
        <p:txBody>
          <a:bodyPr/>
          <a:lstStyle/>
          <a:p>
            <a:fld id="{A43F1A7A-3619-4E3A-A762-801EEF602F2F}" type="slidenum">
              <a:rPr lang="fr-CA" smtClean="0"/>
              <a:t>11</a:t>
            </a:fld>
            <a:endParaRPr lang="fr-CA"/>
          </a:p>
        </p:txBody>
      </p:sp>
    </p:spTree>
    <p:extLst>
      <p:ext uri="{BB962C8B-B14F-4D97-AF65-F5344CB8AC3E}">
        <p14:creationId xmlns:p14="http://schemas.microsoft.com/office/powerpoint/2010/main" val="691207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latin typeface="Roboto Lt" pitchFamily="2" charset="0"/>
                <a:ea typeface="Roboto Lt" pitchFamily="2" charset="0"/>
                <a:cs typeface="Aharoni" panose="02010803020104030203" pitchFamily="2" charset="-79"/>
              </a:rPr>
              <a:t>Inscrivez au tableau les solutions imaginées </a:t>
            </a:r>
            <a:r>
              <a:rPr lang="fr-CA" sz="1050" dirty="0">
                <a:latin typeface="Roboto Lt" pitchFamily="2" charset="0"/>
                <a:ea typeface="Roboto Lt" pitchFamily="2" charset="0"/>
                <a:cs typeface="Aharoni" panose="02010803020104030203" pitchFamily="2" charset="-79"/>
              </a:rPr>
              <a:t>avant de passer à la prochaine diapositive.</a:t>
            </a:r>
            <a:endParaRPr lang="fr-CA" sz="1050" dirty="0">
              <a:latin typeface="Roboto Lt" pitchFamily="2" charset="0"/>
              <a:ea typeface="Roboto Lt" pitchFamily="2" charset="0"/>
              <a:cs typeface="Aharoni" panose="02010803020104030203" pitchFamily="2" charset="-79"/>
              <a:hlinkClick r:id="rId3">
                <a:extLst>
                  <a:ext uri="{A12FA001-AC4F-418D-AE19-62706E023703}">
                    <ahyp:hlinkClr xmlns:ahyp="http://schemas.microsoft.com/office/drawing/2018/hyperlinkcolor" val="tx"/>
                  </a:ext>
                </a:extLst>
              </a:hlinkClick>
            </a:endParaRPr>
          </a:p>
          <a:p>
            <a:endParaRPr lang="fr-CA" dirty="0"/>
          </a:p>
        </p:txBody>
      </p:sp>
      <p:sp>
        <p:nvSpPr>
          <p:cNvPr id="4" name="Espace réservé du numéro de diapositive 3"/>
          <p:cNvSpPr>
            <a:spLocks noGrp="1"/>
          </p:cNvSpPr>
          <p:nvPr>
            <p:ph type="sldNum" sz="quarter" idx="5"/>
          </p:nvPr>
        </p:nvSpPr>
        <p:spPr/>
        <p:txBody>
          <a:bodyPr/>
          <a:lstStyle/>
          <a:p>
            <a:fld id="{A43F1A7A-3619-4E3A-A762-801EEF602F2F}" type="slidenum">
              <a:rPr lang="fr-CA" smtClean="0"/>
              <a:t>12</a:t>
            </a:fld>
            <a:endParaRPr lang="fr-CA"/>
          </a:p>
        </p:txBody>
      </p:sp>
    </p:spTree>
    <p:extLst>
      <p:ext uri="{BB962C8B-B14F-4D97-AF65-F5344CB8AC3E}">
        <p14:creationId xmlns:p14="http://schemas.microsoft.com/office/powerpoint/2010/main" val="285298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Cf. doc Fiches nature et objets courants </a:t>
            </a:r>
          </a:p>
        </p:txBody>
      </p:sp>
      <p:sp>
        <p:nvSpPr>
          <p:cNvPr id="4" name="Espace réservé du numéro de diapositive 3"/>
          <p:cNvSpPr>
            <a:spLocks noGrp="1"/>
          </p:cNvSpPr>
          <p:nvPr>
            <p:ph type="sldNum" sz="quarter" idx="5"/>
          </p:nvPr>
        </p:nvSpPr>
        <p:spPr/>
        <p:txBody>
          <a:bodyPr/>
          <a:lstStyle/>
          <a:p>
            <a:fld id="{A43F1A7A-3619-4E3A-A762-801EEF602F2F}" type="slidenum">
              <a:rPr lang="fr-CA" smtClean="0"/>
              <a:t>16</a:t>
            </a:fld>
            <a:endParaRPr lang="fr-CA"/>
          </a:p>
        </p:txBody>
      </p:sp>
    </p:spTree>
    <p:extLst>
      <p:ext uri="{BB962C8B-B14F-4D97-AF65-F5344CB8AC3E}">
        <p14:creationId xmlns:p14="http://schemas.microsoft.com/office/powerpoint/2010/main" val="91451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Cf. doc Fiches nature et objets courants </a:t>
            </a:r>
          </a:p>
          <a:p>
            <a:endParaRPr lang="fr-CA" dirty="0"/>
          </a:p>
        </p:txBody>
      </p:sp>
      <p:sp>
        <p:nvSpPr>
          <p:cNvPr id="4" name="Espace réservé du numéro de diapositive 3"/>
          <p:cNvSpPr>
            <a:spLocks noGrp="1"/>
          </p:cNvSpPr>
          <p:nvPr>
            <p:ph type="sldNum" sz="quarter" idx="5"/>
          </p:nvPr>
        </p:nvSpPr>
        <p:spPr/>
        <p:txBody>
          <a:bodyPr/>
          <a:lstStyle/>
          <a:p>
            <a:fld id="{A43F1A7A-3619-4E3A-A762-801EEF602F2F}" type="slidenum">
              <a:rPr lang="fr-CA" smtClean="0"/>
              <a:t>17</a:t>
            </a:fld>
            <a:endParaRPr lang="fr-CA"/>
          </a:p>
        </p:txBody>
      </p:sp>
    </p:spTree>
    <p:extLst>
      <p:ext uri="{BB962C8B-B14F-4D97-AF65-F5344CB8AC3E}">
        <p14:creationId xmlns:p14="http://schemas.microsoft.com/office/powerpoint/2010/main" val="43091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Cf. doc Gabarits-planches</a:t>
            </a:r>
          </a:p>
        </p:txBody>
      </p:sp>
      <p:sp>
        <p:nvSpPr>
          <p:cNvPr id="4" name="Espace réservé du numéro de diapositive 3"/>
          <p:cNvSpPr>
            <a:spLocks noGrp="1"/>
          </p:cNvSpPr>
          <p:nvPr>
            <p:ph type="sldNum" sz="quarter" idx="5"/>
          </p:nvPr>
        </p:nvSpPr>
        <p:spPr/>
        <p:txBody>
          <a:bodyPr/>
          <a:lstStyle/>
          <a:p>
            <a:fld id="{A43F1A7A-3619-4E3A-A762-801EEF602F2F}" type="slidenum">
              <a:rPr lang="fr-CA" smtClean="0"/>
              <a:t>18</a:t>
            </a:fld>
            <a:endParaRPr lang="fr-CA"/>
          </a:p>
        </p:txBody>
      </p:sp>
    </p:spTree>
    <p:extLst>
      <p:ext uri="{BB962C8B-B14F-4D97-AF65-F5344CB8AC3E}">
        <p14:creationId xmlns:p14="http://schemas.microsoft.com/office/powerpoint/2010/main" val="298249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3540E-E122-BE33-052D-E236073E508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88A2010C-6871-D0AB-17BD-5062C8B5468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E58DEDFC-F239-7965-FB86-C9B903DA0145}"/>
              </a:ext>
            </a:extLst>
          </p:cNvPr>
          <p:cNvSpPr>
            <a:spLocks noGrp="1"/>
          </p:cNvSpPr>
          <p:nvPr>
            <p:ph type="dt" sz="half" idx="10"/>
          </p:nvPr>
        </p:nvSpPr>
        <p:spPr/>
        <p:txBody>
          <a:bodyPr/>
          <a:lstStyle/>
          <a:p>
            <a:fld id="{54CD7C73-EEF9-4579-BFF5-3D67045F48BD}" type="datetimeFigureOut">
              <a:rPr lang="fr-CA" smtClean="0"/>
              <a:t>2023-12-20</a:t>
            </a:fld>
            <a:endParaRPr lang="fr-CA"/>
          </a:p>
        </p:txBody>
      </p:sp>
      <p:sp>
        <p:nvSpPr>
          <p:cNvPr id="5" name="Espace réservé du pied de page 4">
            <a:extLst>
              <a:ext uri="{FF2B5EF4-FFF2-40B4-BE49-F238E27FC236}">
                <a16:creationId xmlns:a16="http://schemas.microsoft.com/office/drawing/2014/main" id="{EA04A5DC-39AC-9577-A31E-183DD727D29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5134A0D-C577-5534-7F83-5C5228897024}"/>
              </a:ext>
            </a:extLst>
          </p:cNvPr>
          <p:cNvSpPr>
            <a:spLocks noGrp="1"/>
          </p:cNvSpPr>
          <p:nvPr>
            <p:ph type="sldNum" sz="quarter" idx="12"/>
          </p:nvPr>
        </p:nvSpPr>
        <p:spPr/>
        <p:txBody>
          <a:bodyPr/>
          <a:lstStyle/>
          <a:p>
            <a:fld id="{8E0F2834-A816-4530-8E71-4F9BE0FA1FA8}" type="slidenum">
              <a:rPr lang="fr-CA" smtClean="0"/>
              <a:t>‹N°›</a:t>
            </a:fld>
            <a:endParaRPr lang="fr-CA"/>
          </a:p>
        </p:txBody>
      </p:sp>
    </p:spTree>
    <p:extLst>
      <p:ext uri="{BB962C8B-B14F-4D97-AF65-F5344CB8AC3E}">
        <p14:creationId xmlns:p14="http://schemas.microsoft.com/office/powerpoint/2010/main" val="32211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117CC-5413-EE5B-A15D-A4571806A9AF}"/>
              </a:ext>
            </a:extLst>
          </p:cNvPr>
          <p:cNvSpPr>
            <a:spLocks noGrp="1"/>
          </p:cNvSpPr>
          <p:nvPr>
            <p:ph type="title"/>
          </p:nvPr>
        </p:nvSpPr>
        <p:spPr>
          <a:prstGeom prst="rect">
            <a:avLst/>
          </a:prstGeom>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18F5B32-90B3-14A2-AB02-BB15F3A7AA91}"/>
              </a:ext>
            </a:extLst>
          </p:cNvPr>
          <p:cNvSpPr>
            <a:spLocks noGrp="1"/>
          </p:cNvSpPr>
          <p:nvPr>
            <p:ph idx="1"/>
          </p:nvPr>
        </p:nvSpPr>
        <p:spPr>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a:extLst>
              <a:ext uri="{FF2B5EF4-FFF2-40B4-BE49-F238E27FC236}">
                <a16:creationId xmlns:a16="http://schemas.microsoft.com/office/drawing/2014/main" id="{35D7EB85-062B-0DEB-915B-794D94B4C5D8}"/>
              </a:ext>
            </a:extLst>
          </p:cNvPr>
          <p:cNvSpPr>
            <a:spLocks noGrp="1"/>
          </p:cNvSpPr>
          <p:nvPr>
            <p:ph type="dt" sz="half" idx="10"/>
          </p:nvPr>
        </p:nvSpPr>
        <p:spPr/>
        <p:txBody>
          <a:bodyPr/>
          <a:lstStyle/>
          <a:p>
            <a:fld id="{54CD7C73-EEF9-4579-BFF5-3D67045F48BD}" type="datetimeFigureOut">
              <a:rPr lang="fr-CA" smtClean="0"/>
              <a:t>2023-12-20</a:t>
            </a:fld>
            <a:endParaRPr lang="fr-CA"/>
          </a:p>
        </p:txBody>
      </p:sp>
      <p:sp>
        <p:nvSpPr>
          <p:cNvPr id="5" name="Espace réservé du pied de page 4">
            <a:extLst>
              <a:ext uri="{FF2B5EF4-FFF2-40B4-BE49-F238E27FC236}">
                <a16:creationId xmlns:a16="http://schemas.microsoft.com/office/drawing/2014/main" id="{0BAD1ECE-F7AB-0605-EE1E-5AE05E0598C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3A5ECE1-3736-67E4-C89E-E503030262B9}"/>
              </a:ext>
            </a:extLst>
          </p:cNvPr>
          <p:cNvSpPr>
            <a:spLocks noGrp="1"/>
          </p:cNvSpPr>
          <p:nvPr>
            <p:ph type="sldNum" sz="quarter" idx="12"/>
          </p:nvPr>
        </p:nvSpPr>
        <p:spPr/>
        <p:txBody>
          <a:bodyPr/>
          <a:lstStyle/>
          <a:p>
            <a:fld id="{8E0F2834-A816-4530-8E71-4F9BE0FA1FA8}" type="slidenum">
              <a:rPr lang="fr-CA" smtClean="0"/>
              <a:t>‹N°›</a:t>
            </a:fld>
            <a:endParaRPr lang="fr-CA"/>
          </a:p>
        </p:txBody>
      </p:sp>
    </p:spTree>
    <p:extLst>
      <p:ext uri="{BB962C8B-B14F-4D97-AF65-F5344CB8AC3E}">
        <p14:creationId xmlns:p14="http://schemas.microsoft.com/office/powerpoint/2010/main" val="181862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9576C0-7823-C1B3-30DD-02EFB8277451}"/>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40D6FB8-27A2-A341-2C7D-2C71266A162B}"/>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CAA75C3E-E5D4-83DD-7C6B-5DC3D20A40C1}"/>
              </a:ext>
            </a:extLst>
          </p:cNvPr>
          <p:cNvSpPr>
            <a:spLocks noGrp="1"/>
          </p:cNvSpPr>
          <p:nvPr>
            <p:ph type="dt" sz="half" idx="10"/>
          </p:nvPr>
        </p:nvSpPr>
        <p:spPr/>
        <p:txBody>
          <a:bodyPr/>
          <a:lstStyle/>
          <a:p>
            <a:fld id="{54CD7C73-EEF9-4579-BFF5-3D67045F48BD}" type="datetimeFigureOut">
              <a:rPr lang="fr-CA" smtClean="0"/>
              <a:t>2023-12-20</a:t>
            </a:fld>
            <a:endParaRPr lang="fr-CA"/>
          </a:p>
        </p:txBody>
      </p:sp>
      <p:sp>
        <p:nvSpPr>
          <p:cNvPr id="6" name="Espace réservé du pied de page 5">
            <a:extLst>
              <a:ext uri="{FF2B5EF4-FFF2-40B4-BE49-F238E27FC236}">
                <a16:creationId xmlns:a16="http://schemas.microsoft.com/office/drawing/2014/main" id="{0ACD3D94-3AE3-2B2D-CFD2-359AA4D2E2F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73B99CE6-B8E7-EE39-B2C4-EC215F4FBA74}"/>
              </a:ext>
            </a:extLst>
          </p:cNvPr>
          <p:cNvSpPr>
            <a:spLocks noGrp="1"/>
          </p:cNvSpPr>
          <p:nvPr>
            <p:ph type="sldNum" sz="quarter" idx="12"/>
          </p:nvPr>
        </p:nvSpPr>
        <p:spPr/>
        <p:txBody>
          <a:bodyPr/>
          <a:lstStyle/>
          <a:p>
            <a:fld id="{8E0F2834-A816-4530-8E71-4F9BE0FA1FA8}" type="slidenum">
              <a:rPr lang="fr-CA" smtClean="0"/>
              <a:t>‹N°›</a:t>
            </a:fld>
            <a:endParaRPr lang="fr-CA"/>
          </a:p>
        </p:txBody>
      </p:sp>
      <p:sp>
        <p:nvSpPr>
          <p:cNvPr id="8" name="Titre 1">
            <a:extLst>
              <a:ext uri="{FF2B5EF4-FFF2-40B4-BE49-F238E27FC236}">
                <a16:creationId xmlns:a16="http://schemas.microsoft.com/office/drawing/2014/main" id="{107B53B6-95CD-EDBD-0FC1-7FEE6B1C8822}"/>
              </a:ext>
            </a:extLst>
          </p:cNvPr>
          <p:cNvSpPr>
            <a:spLocks noGrp="1"/>
          </p:cNvSpPr>
          <p:nvPr>
            <p:ph type="title"/>
          </p:nvPr>
        </p:nvSpPr>
        <p:spPr>
          <a:xfrm>
            <a:off x="838200" y="798022"/>
            <a:ext cx="10515600" cy="892666"/>
          </a:xfrm>
          <a:prstGeom prst="rect">
            <a:avLst/>
          </a:prstGeom>
        </p:spPr>
        <p:txBody>
          <a:bodyPr/>
          <a:lstStyle/>
          <a:p>
            <a:r>
              <a:rPr lang="fr-FR"/>
              <a:t>Modifiez le style du titre</a:t>
            </a:r>
            <a:endParaRPr lang="fr-CA"/>
          </a:p>
        </p:txBody>
      </p:sp>
    </p:spTree>
    <p:extLst>
      <p:ext uri="{BB962C8B-B14F-4D97-AF65-F5344CB8AC3E}">
        <p14:creationId xmlns:p14="http://schemas.microsoft.com/office/powerpoint/2010/main" val="4271209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0EFD803-0A13-E543-D941-9090E4EE94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C3685FD-7134-7940-9BBB-DFEEE638D48C}"/>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E7DDA3C6-4BF6-0819-51DB-A6695463CBB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DB7711C-617C-89B0-AAA5-485ADCC9165D}"/>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CF90EA8-4D0B-1FC5-DCC0-E7F28071DA17}"/>
              </a:ext>
            </a:extLst>
          </p:cNvPr>
          <p:cNvSpPr>
            <a:spLocks noGrp="1"/>
          </p:cNvSpPr>
          <p:nvPr>
            <p:ph type="dt" sz="half" idx="10"/>
          </p:nvPr>
        </p:nvSpPr>
        <p:spPr/>
        <p:txBody>
          <a:bodyPr/>
          <a:lstStyle/>
          <a:p>
            <a:fld id="{54CD7C73-EEF9-4579-BFF5-3D67045F48BD}" type="datetimeFigureOut">
              <a:rPr lang="fr-CA" smtClean="0"/>
              <a:t>2023-12-20</a:t>
            </a:fld>
            <a:endParaRPr lang="fr-CA"/>
          </a:p>
        </p:txBody>
      </p:sp>
      <p:sp>
        <p:nvSpPr>
          <p:cNvPr id="8" name="Espace réservé du pied de page 7">
            <a:extLst>
              <a:ext uri="{FF2B5EF4-FFF2-40B4-BE49-F238E27FC236}">
                <a16:creationId xmlns:a16="http://schemas.microsoft.com/office/drawing/2014/main" id="{22B52EA8-A265-EE89-11F4-E8448118FCF5}"/>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FB938D6-4FA7-E574-3A8A-6D8F498444F4}"/>
              </a:ext>
            </a:extLst>
          </p:cNvPr>
          <p:cNvSpPr>
            <a:spLocks noGrp="1"/>
          </p:cNvSpPr>
          <p:nvPr>
            <p:ph type="sldNum" sz="quarter" idx="12"/>
          </p:nvPr>
        </p:nvSpPr>
        <p:spPr/>
        <p:txBody>
          <a:bodyPr/>
          <a:lstStyle/>
          <a:p>
            <a:fld id="{8E0F2834-A816-4530-8E71-4F9BE0FA1FA8}" type="slidenum">
              <a:rPr lang="fr-CA" smtClean="0"/>
              <a:t>‹N°›</a:t>
            </a:fld>
            <a:endParaRPr lang="fr-CA"/>
          </a:p>
        </p:txBody>
      </p:sp>
      <p:sp>
        <p:nvSpPr>
          <p:cNvPr id="10" name="Titre 1">
            <a:extLst>
              <a:ext uri="{FF2B5EF4-FFF2-40B4-BE49-F238E27FC236}">
                <a16:creationId xmlns:a16="http://schemas.microsoft.com/office/drawing/2014/main" id="{D30967AE-033A-DEC5-EF6E-652E3543DBEF}"/>
              </a:ext>
            </a:extLst>
          </p:cNvPr>
          <p:cNvSpPr>
            <a:spLocks noGrp="1"/>
          </p:cNvSpPr>
          <p:nvPr>
            <p:ph type="title"/>
          </p:nvPr>
        </p:nvSpPr>
        <p:spPr>
          <a:xfrm>
            <a:off x="838200" y="798022"/>
            <a:ext cx="10515600" cy="892666"/>
          </a:xfrm>
          <a:prstGeom prst="rect">
            <a:avLst/>
          </a:prstGeom>
        </p:spPr>
        <p:txBody>
          <a:bodyPr/>
          <a:lstStyle/>
          <a:p>
            <a:r>
              <a:rPr lang="fr-FR"/>
              <a:t>Modifiez le style du titre</a:t>
            </a:r>
            <a:endParaRPr lang="fr-CA"/>
          </a:p>
        </p:txBody>
      </p:sp>
    </p:spTree>
    <p:extLst>
      <p:ext uri="{BB962C8B-B14F-4D97-AF65-F5344CB8AC3E}">
        <p14:creationId xmlns:p14="http://schemas.microsoft.com/office/powerpoint/2010/main" val="2681165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BB72246D-3D90-0FB9-2A27-FB9D29018A57}"/>
              </a:ext>
            </a:extLst>
          </p:cNvPr>
          <p:cNvSpPr>
            <a:spLocks noGrp="1"/>
          </p:cNvSpPr>
          <p:nvPr>
            <p:ph type="dt" sz="half" idx="10"/>
          </p:nvPr>
        </p:nvSpPr>
        <p:spPr/>
        <p:txBody>
          <a:bodyPr/>
          <a:lstStyle/>
          <a:p>
            <a:fld id="{54CD7C73-EEF9-4579-BFF5-3D67045F48BD}" type="datetimeFigureOut">
              <a:rPr lang="fr-CA" smtClean="0"/>
              <a:t>2023-12-20</a:t>
            </a:fld>
            <a:endParaRPr lang="fr-CA"/>
          </a:p>
        </p:txBody>
      </p:sp>
      <p:sp>
        <p:nvSpPr>
          <p:cNvPr id="4" name="Espace réservé du pied de page 3">
            <a:extLst>
              <a:ext uri="{FF2B5EF4-FFF2-40B4-BE49-F238E27FC236}">
                <a16:creationId xmlns:a16="http://schemas.microsoft.com/office/drawing/2014/main" id="{2FFBE86C-EB75-3D8B-BE0F-A52EA0C3589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BF7C9F23-E00A-2432-0558-0B1399D75B0C}"/>
              </a:ext>
            </a:extLst>
          </p:cNvPr>
          <p:cNvSpPr>
            <a:spLocks noGrp="1"/>
          </p:cNvSpPr>
          <p:nvPr>
            <p:ph type="sldNum" sz="quarter" idx="12"/>
          </p:nvPr>
        </p:nvSpPr>
        <p:spPr/>
        <p:txBody>
          <a:bodyPr/>
          <a:lstStyle/>
          <a:p>
            <a:fld id="{8E0F2834-A816-4530-8E71-4F9BE0FA1FA8}" type="slidenum">
              <a:rPr lang="fr-CA" smtClean="0"/>
              <a:t>‹N°›</a:t>
            </a:fld>
            <a:endParaRPr lang="fr-CA"/>
          </a:p>
        </p:txBody>
      </p:sp>
      <p:sp>
        <p:nvSpPr>
          <p:cNvPr id="6" name="Titre 1">
            <a:extLst>
              <a:ext uri="{FF2B5EF4-FFF2-40B4-BE49-F238E27FC236}">
                <a16:creationId xmlns:a16="http://schemas.microsoft.com/office/drawing/2014/main" id="{EFCF9C7D-3C4C-5969-E6FE-AC918490A51E}"/>
              </a:ext>
            </a:extLst>
          </p:cNvPr>
          <p:cNvSpPr>
            <a:spLocks noGrp="1"/>
          </p:cNvSpPr>
          <p:nvPr>
            <p:ph type="title"/>
          </p:nvPr>
        </p:nvSpPr>
        <p:spPr>
          <a:xfrm>
            <a:off x="838200" y="798022"/>
            <a:ext cx="10515600" cy="892666"/>
          </a:xfrm>
          <a:prstGeom prst="rect">
            <a:avLst/>
          </a:prstGeom>
        </p:spPr>
        <p:txBody>
          <a:bodyPr/>
          <a:lstStyle/>
          <a:p>
            <a:r>
              <a:rPr lang="fr-FR"/>
              <a:t>Modifiez le style du titre</a:t>
            </a:r>
            <a:endParaRPr lang="fr-CA"/>
          </a:p>
        </p:txBody>
      </p:sp>
    </p:spTree>
    <p:extLst>
      <p:ext uri="{BB962C8B-B14F-4D97-AF65-F5344CB8AC3E}">
        <p14:creationId xmlns:p14="http://schemas.microsoft.com/office/powerpoint/2010/main" val="1864350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C87D12-019E-A817-44DF-D1B7A5244F8D}"/>
              </a:ext>
            </a:extLst>
          </p:cNvPr>
          <p:cNvSpPr>
            <a:spLocks noGrp="1"/>
          </p:cNvSpPr>
          <p:nvPr>
            <p:ph type="dt" sz="half" idx="10"/>
          </p:nvPr>
        </p:nvSpPr>
        <p:spPr/>
        <p:txBody>
          <a:bodyPr/>
          <a:lstStyle/>
          <a:p>
            <a:fld id="{54CD7C73-EEF9-4579-BFF5-3D67045F48BD}" type="datetimeFigureOut">
              <a:rPr lang="fr-CA" smtClean="0"/>
              <a:t>2023-12-20</a:t>
            </a:fld>
            <a:endParaRPr lang="fr-CA"/>
          </a:p>
        </p:txBody>
      </p:sp>
      <p:sp>
        <p:nvSpPr>
          <p:cNvPr id="3" name="Espace réservé du pied de page 2">
            <a:extLst>
              <a:ext uri="{FF2B5EF4-FFF2-40B4-BE49-F238E27FC236}">
                <a16:creationId xmlns:a16="http://schemas.microsoft.com/office/drawing/2014/main" id="{FE4AC6A5-F538-AD7D-B978-D3C2E4C9E69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7C7B06DF-4D6E-931B-CFDA-27E5C3F6D6FF}"/>
              </a:ext>
            </a:extLst>
          </p:cNvPr>
          <p:cNvSpPr>
            <a:spLocks noGrp="1"/>
          </p:cNvSpPr>
          <p:nvPr>
            <p:ph type="sldNum" sz="quarter" idx="12"/>
          </p:nvPr>
        </p:nvSpPr>
        <p:spPr/>
        <p:txBody>
          <a:bodyPr/>
          <a:lstStyle/>
          <a:p>
            <a:fld id="{8E0F2834-A816-4530-8E71-4F9BE0FA1FA8}" type="slidenum">
              <a:rPr lang="fr-CA" smtClean="0"/>
              <a:t>‹N°›</a:t>
            </a:fld>
            <a:endParaRPr lang="fr-CA"/>
          </a:p>
        </p:txBody>
      </p:sp>
    </p:spTree>
    <p:extLst>
      <p:ext uri="{BB962C8B-B14F-4D97-AF65-F5344CB8AC3E}">
        <p14:creationId xmlns:p14="http://schemas.microsoft.com/office/powerpoint/2010/main" val="3523817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63F5150-4557-04F2-31AF-57D707A3431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4024" y="29094"/>
            <a:ext cx="12167976" cy="6799811"/>
          </a:xfrm>
          <a:prstGeom prst="rect">
            <a:avLst/>
          </a:prstGeom>
        </p:spPr>
      </p:pic>
      <p:sp>
        <p:nvSpPr>
          <p:cNvPr id="2" name="Espace réservé du titre 1">
            <a:extLst>
              <a:ext uri="{FF2B5EF4-FFF2-40B4-BE49-F238E27FC236}">
                <a16:creationId xmlns:a16="http://schemas.microsoft.com/office/drawing/2014/main" id="{F5B8B1F2-8A17-C06B-3CAD-46F51A616E80}"/>
              </a:ext>
            </a:extLst>
          </p:cNvPr>
          <p:cNvSpPr>
            <a:spLocks noGrp="1"/>
          </p:cNvSpPr>
          <p:nvPr>
            <p:ph type="title"/>
          </p:nvPr>
        </p:nvSpPr>
        <p:spPr>
          <a:xfrm>
            <a:off x="838200" y="798022"/>
            <a:ext cx="10515600" cy="892666"/>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88EC5A89-7A65-5483-AC65-5D100C546C34}"/>
              </a:ext>
            </a:extLst>
          </p:cNvPr>
          <p:cNvSpPr>
            <a:spLocks noGrp="1"/>
          </p:cNvSpPr>
          <p:nvPr>
            <p:ph type="body" idx="1"/>
          </p:nvPr>
        </p:nvSpPr>
        <p:spPr>
          <a:xfrm>
            <a:off x="838200" y="2310937"/>
            <a:ext cx="10515600" cy="3866025"/>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4" name="Espace réservé de la date 3">
            <a:extLst>
              <a:ext uri="{FF2B5EF4-FFF2-40B4-BE49-F238E27FC236}">
                <a16:creationId xmlns:a16="http://schemas.microsoft.com/office/drawing/2014/main" id="{C581746F-0B0C-CEBA-7DC9-EB73FA0973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D7C73-EEF9-4579-BFF5-3D67045F48BD}" type="datetimeFigureOut">
              <a:rPr lang="fr-CA" smtClean="0"/>
              <a:t>2023-12-20</a:t>
            </a:fld>
            <a:endParaRPr lang="fr-CA"/>
          </a:p>
        </p:txBody>
      </p:sp>
      <p:sp>
        <p:nvSpPr>
          <p:cNvPr id="5" name="Espace réservé du pied de page 4">
            <a:extLst>
              <a:ext uri="{FF2B5EF4-FFF2-40B4-BE49-F238E27FC236}">
                <a16:creationId xmlns:a16="http://schemas.microsoft.com/office/drawing/2014/main" id="{71E17F1E-6540-D33D-624E-DBE191B139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301EBF9-7273-84B5-8CF7-CE31EDF9A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F2834-A816-4530-8E71-4F9BE0FA1FA8}" type="slidenum">
              <a:rPr lang="fr-CA" smtClean="0"/>
              <a:t>‹N°›</a:t>
            </a:fld>
            <a:endParaRPr lang="fr-CA"/>
          </a:p>
        </p:txBody>
      </p:sp>
    </p:spTree>
    <p:extLst>
      <p:ext uri="{BB962C8B-B14F-4D97-AF65-F5344CB8AC3E}">
        <p14:creationId xmlns:p14="http://schemas.microsoft.com/office/powerpoint/2010/main" val="1026133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914400" rtl="0" eaLnBrk="1" latinLnBrk="0" hangingPunct="1">
        <a:lnSpc>
          <a:spcPct val="90000"/>
        </a:lnSpc>
        <a:spcBef>
          <a:spcPct val="0"/>
        </a:spcBef>
        <a:buNone/>
        <a:defRPr sz="4000" kern="1200">
          <a:solidFill>
            <a:srgbClr val="952138"/>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residencesophelia.com/38-perte-d-autonomie-physique-chez-nos-aines-les-quatre-signes-a-surveiller#:~:text=La%20perte%20d'autonomie%20physique,la%20suite%20d'une%20maladie." TargetMode="Externa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8.jp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jpg"/><Relationship Id="rId5" Type="http://schemas.openxmlformats.org/officeDocument/2006/relationships/hyperlink" Target="https://www.residencesophelia.com/38-perte-d-autonomie-physique-chez-nos-aines-les-quatre-signes-a-surveiller#:~:text=La%20perte%20d'autonomie%20physique,la%20suite%20d'une%20maladie." TargetMode="External"/><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esidencesophelia.com/38-perte-d-autonomie-physique-chez-nos-aines-les-quatre-signes-a-surveiller#:~:text=La%20perte%20d'autonomie%20physique,la%20suite%20d'une%20maladie."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hyperlink" Target="https://www.residencesophelia.com/38-perte-d-autonomie-physique-chez-nos-aines-les-quatre-signes-a-surveiller#:~:text=La%20perte%20d'autonomie%20physique,la%20suite%20d'une%20maladie." TargetMode="Externa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youmatter.world/fr/definition/biomimetisme-definition-exemple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ajeanperrinmarseille.blogspot.com/2010/06/analyse-recherches.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5B98D-F500-D87E-54A4-46FEDC2291D0}"/>
              </a:ext>
            </a:extLst>
          </p:cNvPr>
          <p:cNvSpPr>
            <a:spLocks noGrp="1"/>
          </p:cNvSpPr>
          <p:nvPr>
            <p:ph type="ctrTitle"/>
          </p:nvPr>
        </p:nvSpPr>
        <p:spPr>
          <a:xfrm>
            <a:off x="1524000" y="3428999"/>
            <a:ext cx="9144000" cy="2387600"/>
          </a:xfrm>
        </p:spPr>
        <p:txBody>
          <a:bodyPr anchor="ctr">
            <a:normAutofit/>
          </a:bodyPr>
          <a:lstStyle/>
          <a:p>
            <a:r>
              <a:rPr lang="fr-CA" dirty="0">
                <a:solidFill>
                  <a:srgbClr val="608D33"/>
                </a:solidFill>
                <a:latin typeface="Futura PT Book" panose="020B0502020204020303" pitchFamily="34" charset="0"/>
              </a:rPr>
              <a:t>Le biomimétisme</a:t>
            </a:r>
          </a:p>
        </p:txBody>
      </p:sp>
      <p:pic>
        <p:nvPicPr>
          <p:cNvPr id="5" name="Image 4">
            <a:extLst>
              <a:ext uri="{FF2B5EF4-FFF2-40B4-BE49-F238E27FC236}">
                <a16:creationId xmlns:a16="http://schemas.microsoft.com/office/drawing/2014/main" id="{7F526CEA-9B63-32C2-8AF0-4F05C4BEF3E9}"/>
              </a:ext>
            </a:extLst>
          </p:cNvPr>
          <p:cNvPicPr>
            <a:picLocks noChangeAspect="1"/>
          </p:cNvPicPr>
          <p:nvPr/>
        </p:nvPicPr>
        <p:blipFill>
          <a:blip r:embed="rId3"/>
          <a:stretch>
            <a:fillRect/>
          </a:stretch>
        </p:blipFill>
        <p:spPr>
          <a:xfrm>
            <a:off x="4241151" y="959607"/>
            <a:ext cx="3709698" cy="2305806"/>
          </a:xfrm>
          <a:prstGeom prst="rect">
            <a:avLst/>
          </a:prstGeom>
        </p:spPr>
      </p:pic>
    </p:spTree>
    <p:extLst>
      <p:ext uri="{BB962C8B-B14F-4D97-AF65-F5344CB8AC3E}">
        <p14:creationId xmlns:p14="http://schemas.microsoft.com/office/powerpoint/2010/main" val="343621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05C88-E225-8C5C-685C-358DF9B69760}"/>
              </a:ext>
            </a:extLst>
          </p:cNvPr>
          <p:cNvSpPr>
            <a:spLocks noGrp="1"/>
          </p:cNvSpPr>
          <p:nvPr>
            <p:ph type="title"/>
          </p:nvPr>
        </p:nvSpPr>
        <p:spPr/>
        <p:txBody>
          <a:bodyPr>
            <a:normAutofit fontScale="90000"/>
          </a:bodyPr>
          <a:lstStyle/>
          <a:p>
            <a:r>
              <a:rPr lang="fr-CA" dirty="0"/>
              <a:t>Le remue-méninges « Brainstorming »</a:t>
            </a:r>
          </a:p>
        </p:txBody>
      </p:sp>
      <p:sp>
        <p:nvSpPr>
          <p:cNvPr id="3" name="Espace réservé du contenu 2">
            <a:extLst>
              <a:ext uri="{FF2B5EF4-FFF2-40B4-BE49-F238E27FC236}">
                <a16:creationId xmlns:a16="http://schemas.microsoft.com/office/drawing/2014/main" id="{F4E8481C-4518-04FB-A3B4-3A3471AE29BE}"/>
              </a:ext>
            </a:extLst>
          </p:cNvPr>
          <p:cNvSpPr>
            <a:spLocks noGrp="1"/>
          </p:cNvSpPr>
          <p:nvPr>
            <p:ph idx="1"/>
          </p:nvPr>
        </p:nvSpPr>
        <p:spPr/>
        <p:txBody>
          <a:bodyPr/>
          <a:lstStyle/>
          <a:p>
            <a:r>
              <a:rPr lang="fr-CA" dirty="0"/>
              <a:t>Règles de base d’une séance de remue-méninges:</a:t>
            </a:r>
          </a:p>
          <a:p>
            <a:endParaRPr lang="fr-CA" dirty="0"/>
          </a:p>
          <a:p>
            <a:pPr marL="457200" lvl="1" indent="0">
              <a:buNone/>
            </a:pPr>
            <a:r>
              <a:rPr lang="fr-CA" dirty="0"/>
              <a:t>- Produire un maximum d’idées;</a:t>
            </a:r>
          </a:p>
          <a:p>
            <a:pPr marL="457200" lvl="1" indent="0">
              <a:buNone/>
            </a:pPr>
            <a:r>
              <a:rPr lang="fr-CA" dirty="0"/>
              <a:t>- Toutes les idées farfelues sont acceptées;</a:t>
            </a:r>
          </a:p>
          <a:p>
            <a:pPr marL="457200" lvl="1" indent="0">
              <a:buNone/>
            </a:pPr>
            <a:r>
              <a:rPr lang="fr-CA" dirty="0"/>
              <a:t>- Ne pas critiquer les idées;</a:t>
            </a:r>
          </a:p>
          <a:p>
            <a:pPr marL="457200" lvl="1" indent="0">
              <a:buNone/>
            </a:pPr>
            <a:r>
              <a:rPr lang="fr-CA" dirty="0"/>
              <a:t>- Reprendre les idées des autres pour en créer de nouvelles.</a:t>
            </a:r>
          </a:p>
          <a:p>
            <a:pPr marL="0" indent="0">
              <a:buNone/>
            </a:pPr>
            <a:endParaRPr lang="fr-CA" dirty="0"/>
          </a:p>
        </p:txBody>
      </p:sp>
    </p:spTree>
    <p:extLst>
      <p:ext uri="{BB962C8B-B14F-4D97-AF65-F5344CB8AC3E}">
        <p14:creationId xmlns:p14="http://schemas.microsoft.com/office/powerpoint/2010/main" val="229838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08431-5A32-3610-1125-47C292EDBD7B}"/>
              </a:ext>
            </a:extLst>
          </p:cNvPr>
          <p:cNvSpPr>
            <a:spLocks noGrp="1"/>
          </p:cNvSpPr>
          <p:nvPr>
            <p:ph type="title"/>
          </p:nvPr>
        </p:nvSpPr>
        <p:spPr/>
        <p:txBody>
          <a:bodyPr>
            <a:normAutofit fontScale="90000"/>
          </a:bodyPr>
          <a:lstStyle/>
          <a:p>
            <a:r>
              <a:rPr lang="fr-CA" dirty="0"/>
              <a:t>Remue-méninges sur le biomimétisme</a:t>
            </a:r>
          </a:p>
        </p:txBody>
      </p:sp>
      <p:sp>
        <p:nvSpPr>
          <p:cNvPr id="3" name="Espace réservé du contenu 2">
            <a:extLst>
              <a:ext uri="{FF2B5EF4-FFF2-40B4-BE49-F238E27FC236}">
                <a16:creationId xmlns:a16="http://schemas.microsoft.com/office/drawing/2014/main" id="{2DEA3B5B-1838-656B-393F-D18B2B927759}"/>
              </a:ext>
            </a:extLst>
          </p:cNvPr>
          <p:cNvSpPr>
            <a:spLocks noGrp="1"/>
          </p:cNvSpPr>
          <p:nvPr>
            <p:ph idx="1"/>
          </p:nvPr>
        </p:nvSpPr>
        <p:spPr/>
        <p:txBody>
          <a:bodyPr/>
          <a:lstStyle/>
          <a:p>
            <a:r>
              <a:rPr lang="fr-CA" dirty="0"/>
              <a:t>Quelles sont les caractéristiques de l’élément de la nature qui pourraient améliorer les fonctionnalités de l’objet?</a:t>
            </a:r>
          </a:p>
          <a:p>
            <a:endParaRPr lang="fr-CA" dirty="0"/>
          </a:p>
          <a:p>
            <a:endParaRPr lang="fr-CA" dirty="0"/>
          </a:p>
        </p:txBody>
      </p:sp>
      <p:sp>
        <p:nvSpPr>
          <p:cNvPr id="4" name="Zone de texte 6">
            <a:extLst>
              <a:ext uri="{FF2B5EF4-FFF2-40B4-BE49-F238E27FC236}">
                <a16:creationId xmlns:a16="http://schemas.microsoft.com/office/drawing/2014/main" id="{7BED256D-1118-8597-CD99-14B039A67081}"/>
              </a:ext>
            </a:extLst>
          </p:cNvPr>
          <p:cNvSpPr txBox="1">
            <a:spLocks noChangeArrowheads="1"/>
          </p:cNvSpPr>
          <p:nvPr/>
        </p:nvSpPr>
        <p:spPr bwMode="auto">
          <a:xfrm>
            <a:off x="2774362" y="5684154"/>
            <a:ext cx="1480073" cy="37202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dirty="0">
                <a:latin typeface="Arial" panose="020B0604020202020204" pitchFamily="34" charset="0"/>
                <a:ea typeface="Roboto Lt" pitchFamily="2" charset="0"/>
                <a:cs typeface="Arial" panose="020B0604020202020204" pitchFamily="34" charset="0"/>
              </a:rPr>
              <a:t>Bardane</a:t>
            </a:r>
            <a:endParaRPr lang="fr-FR" altLang="fr-FR" sz="1400" b="0" i="0" u="none" strike="noStrike" cap="none" normalizeH="0" baseline="0" dirty="0">
              <a:ln>
                <a:noFill/>
              </a:ln>
              <a:effectLst/>
              <a:latin typeface="Arial" panose="020B0604020202020204" pitchFamily="34" charset="0"/>
              <a:ea typeface="Roboto Lt" pitchFamily="2" charset="0"/>
              <a:cs typeface="Arial" panose="020B0604020202020204" pitchFamily="34" charset="0"/>
            </a:endParaRPr>
          </a:p>
        </p:txBody>
      </p:sp>
      <p:sp>
        <p:nvSpPr>
          <p:cNvPr id="5" name="Titre 1">
            <a:extLst>
              <a:ext uri="{FF2B5EF4-FFF2-40B4-BE49-F238E27FC236}">
                <a16:creationId xmlns:a16="http://schemas.microsoft.com/office/drawing/2014/main" id="{7D520DF5-E9C5-2318-C58A-C6D08AA59009}"/>
              </a:ext>
            </a:extLst>
          </p:cNvPr>
          <p:cNvSpPr txBox="1">
            <a:spLocks/>
          </p:cNvSpPr>
          <p:nvPr>
            <p:custDataLst>
              <p:tags r:id="rId1"/>
            </p:custDataLst>
          </p:nvPr>
        </p:nvSpPr>
        <p:spPr>
          <a:xfrm>
            <a:off x="5495174" y="4258193"/>
            <a:ext cx="708190" cy="4844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sp>
        <p:nvSpPr>
          <p:cNvPr id="6" name="Zone de texte 6">
            <a:extLst>
              <a:ext uri="{FF2B5EF4-FFF2-40B4-BE49-F238E27FC236}">
                <a16:creationId xmlns:a16="http://schemas.microsoft.com/office/drawing/2014/main" id="{C824D563-167F-D55E-56B5-61C59EDF3AB2}"/>
              </a:ext>
            </a:extLst>
          </p:cNvPr>
          <p:cNvSpPr txBox="1">
            <a:spLocks noChangeArrowheads="1"/>
          </p:cNvSpPr>
          <p:nvPr/>
        </p:nvSpPr>
        <p:spPr bwMode="auto">
          <a:xfrm>
            <a:off x="7937565" y="5674898"/>
            <a:ext cx="1480073" cy="37202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1400" dirty="0">
                <a:latin typeface="Arial" panose="020B0604020202020204" pitchFamily="34" charset="0"/>
                <a:ea typeface="Roboto Lt" pitchFamily="2" charset="0"/>
                <a:cs typeface="Arial" panose="020B0604020202020204" pitchFamily="34" charset="0"/>
              </a:rPr>
              <a:t>Souliers</a:t>
            </a:r>
            <a:endParaRPr lang="fr-FR" altLang="fr-FR" sz="1400" b="0" i="0" u="none" strike="noStrike" cap="none" normalizeH="0" baseline="0" dirty="0">
              <a:ln>
                <a:noFill/>
              </a:ln>
              <a:effectLst/>
              <a:latin typeface="Arial" panose="020B0604020202020204" pitchFamily="34" charset="0"/>
              <a:ea typeface="Roboto Lt" pitchFamily="2" charset="0"/>
              <a:cs typeface="Arial" panose="020B0604020202020204" pitchFamily="34" charset="0"/>
            </a:endParaRPr>
          </a:p>
        </p:txBody>
      </p:sp>
      <p:pic>
        <p:nvPicPr>
          <p:cNvPr id="7" name="Image 6" descr="Une image contenant plante, extérieur, fleur, arbre&#10;&#10;Description générée automatiquement">
            <a:extLst>
              <a:ext uri="{FF2B5EF4-FFF2-40B4-BE49-F238E27FC236}">
                <a16:creationId xmlns:a16="http://schemas.microsoft.com/office/drawing/2014/main" id="{69E9874D-7DE6-E1F2-8B8D-FD04281552C7}"/>
              </a:ext>
            </a:extLst>
          </p:cNvPr>
          <p:cNvPicPr>
            <a:picLocks noChangeAspect="1"/>
          </p:cNvPicPr>
          <p:nvPr/>
        </p:nvPicPr>
        <p:blipFill>
          <a:blip r:embed="rId5"/>
          <a:stretch>
            <a:fillRect/>
          </a:stretch>
        </p:blipFill>
        <p:spPr>
          <a:xfrm>
            <a:off x="1969141" y="3377283"/>
            <a:ext cx="2995919" cy="2246301"/>
          </a:xfrm>
          <a:prstGeom prst="rect">
            <a:avLst/>
          </a:prstGeom>
        </p:spPr>
      </p:pic>
      <p:pic>
        <p:nvPicPr>
          <p:cNvPr id="8" name="Image 7" descr="Une image contenant herbe, extérieur, souliers, chaussures&#10;&#10;Description générée automatiquement">
            <a:extLst>
              <a:ext uri="{FF2B5EF4-FFF2-40B4-BE49-F238E27FC236}">
                <a16:creationId xmlns:a16="http://schemas.microsoft.com/office/drawing/2014/main" id="{ED9AC2C2-C8C3-BC1E-60A2-86F82BE6C4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6827" y="3429000"/>
            <a:ext cx="3683130" cy="2071761"/>
          </a:xfrm>
          <a:prstGeom prst="rect">
            <a:avLst/>
          </a:prstGeom>
        </p:spPr>
      </p:pic>
      <p:sp>
        <p:nvSpPr>
          <p:cNvPr id="9" name="Sous-titre 2">
            <a:extLst>
              <a:ext uri="{FF2B5EF4-FFF2-40B4-BE49-F238E27FC236}">
                <a16:creationId xmlns:a16="http://schemas.microsoft.com/office/drawing/2014/main" id="{53BD604E-A7CE-B4DE-3461-FB28AB5D97BE}"/>
              </a:ext>
            </a:extLst>
          </p:cNvPr>
          <p:cNvSpPr txBox="1">
            <a:spLocks/>
          </p:cNvSpPr>
          <p:nvPr>
            <p:custDataLst>
              <p:tags r:id="rId2"/>
            </p:custDataLst>
          </p:nvPr>
        </p:nvSpPr>
        <p:spPr>
          <a:xfrm>
            <a:off x="4062634" y="-1312855"/>
            <a:ext cx="7749862" cy="12313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CA" sz="1800" dirty="0">
              <a:latin typeface="Roboto" panose="02000000000000000000" pitchFamily="2" charset="0"/>
              <a:ea typeface="Roboto" panose="02000000000000000000" pitchFamily="2" charset="0"/>
              <a:cs typeface="Aharoni" panose="02010803020104030203" pitchFamily="2" charset="-79"/>
              <a:hlinkClick r:id="rId7">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9194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908431-5A32-3610-1125-47C292EDBD7B}"/>
              </a:ext>
            </a:extLst>
          </p:cNvPr>
          <p:cNvSpPr>
            <a:spLocks noGrp="1"/>
          </p:cNvSpPr>
          <p:nvPr>
            <p:ph type="title"/>
          </p:nvPr>
        </p:nvSpPr>
        <p:spPr/>
        <p:txBody>
          <a:bodyPr>
            <a:normAutofit fontScale="90000"/>
          </a:bodyPr>
          <a:lstStyle/>
          <a:p>
            <a:r>
              <a:rPr lang="fr-CA" dirty="0"/>
              <a:t>Remue-méninges sur le biomimétisme</a:t>
            </a:r>
          </a:p>
        </p:txBody>
      </p:sp>
      <p:sp>
        <p:nvSpPr>
          <p:cNvPr id="3" name="Espace réservé du contenu 2">
            <a:extLst>
              <a:ext uri="{FF2B5EF4-FFF2-40B4-BE49-F238E27FC236}">
                <a16:creationId xmlns:a16="http://schemas.microsoft.com/office/drawing/2014/main" id="{2DEA3B5B-1838-656B-393F-D18B2B927759}"/>
              </a:ext>
            </a:extLst>
          </p:cNvPr>
          <p:cNvSpPr>
            <a:spLocks noGrp="1"/>
          </p:cNvSpPr>
          <p:nvPr>
            <p:ph idx="1"/>
          </p:nvPr>
        </p:nvSpPr>
        <p:spPr/>
        <p:txBody>
          <a:bodyPr/>
          <a:lstStyle/>
          <a:p>
            <a:r>
              <a:rPr lang="fr-CA" dirty="0"/>
              <a:t>Quelles sont les caractéristiques de l’élément de la nature qui pourraient améliorer les fonctionnalités de l’objet?</a:t>
            </a:r>
          </a:p>
          <a:p>
            <a:endParaRPr lang="fr-CA" dirty="0"/>
          </a:p>
          <a:p>
            <a:endParaRPr lang="fr-CA" dirty="0"/>
          </a:p>
        </p:txBody>
      </p:sp>
      <p:sp>
        <p:nvSpPr>
          <p:cNvPr id="4" name="Zone de texte 6">
            <a:extLst>
              <a:ext uri="{FF2B5EF4-FFF2-40B4-BE49-F238E27FC236}">
                <a16:creationId xmlns:a16="http://schemas.microsoft.com/office/drawing/2014/main" id="{7BED256D-1118-8597-CD99-14B039A67081}"/>
              </a:ext>
            </a:extLst>
          </p:cNvPr>
          <p:cNvSpPr txBox="1">
            <a:spLocks noChangeArrowheads="1"/>
          </p:cNvSpPr>
          <p:nvPr/>
        </p:nvSpPr>
        <p:spPr bwMode="auto">
          <a:xfrm>
            <a:off x="2727062" y="5687949"/>
            <a:ext cx="1480073" cy="37202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b="0" i="0" u="none" strike="noStrike" cap="none" normalizeH="0" baseline="0" dirty="0">
                <a:ln>
                  <a:noFill/>
                </a:ln>
                <a:effectLst/>
                <a:latin typeface="Roboto Lt" pitchFamily="2" charset="0"/>
                <a:ea typeface="Roboto Lt" pitchFamily="2" charset="0"/>
                <a:cs typeface="Times New Roman"/>
              </a:rPr>
              <a:t>Abeille</a:t>
            </a:r>
          </a:p>
        </p:txBody>
      </p:sp>
      <p:sp>
        <p:nvSpPr>
          <p:cNvPr id="5" name="Titre 1">
            <a:extLst>
              <a:ext uri="{FF2B5EF4-FFF2-40B4-BE49-F238E27FC236}">
                <a16:creationId xmlns:a16="http://schemas.microsoft.com/office/drawing/2014/main" id="{7D520DF5-E9C5-2318-C58A-C6D08AA59009}"/>
              </a:ext>
            </a:extLst>
          </p:cNvPr>
          <p:cNvSpPr txBox="1">
            <a:spLocks/>
          </p:cNvSpPr>
          <p:nvPr>
            <p:custDataLst>
              <p:tags r:id="rId1"/>
            </p:custDataLst>
          </p:nvPr>
        </p:nvSpPr>
        <p:spPr>
          <a:xfrm>
            <a:off x="5495174" y="4258193"/>
            <a:ext cx="708190" cy="4844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sp>
        <p:nvSpPr>
          <p:cNvPr id="6" name="Zone de texte 6">
            <a:extLst>
              <a:ext uri="{FF2B5EF4-FFF2-40B4-BE49-F238E27FC236}">
                <a16:creationId xmlns:a16="http://schemas.microsoft.com/office/drawing/2014/main" id="{C824D563-167F-D55E-56B5-61C59EDF3AB2}"/>
              </a:ext>
            </a:extLst>
          </p:cNvPr>
          <p:cNvSpPr txBox="1">
            <a:spLocks noChangeArrowheads="1"/>
          </p:cNvSpPr>
          <p:nvPr/>
        </p:nvSpPr>
        <p:spPr bwMode="auto">
          <a:xfrm>
            <a:off x="7984866" y="5687949"/>
            <a:ext cx="1480073" cy="372029"/>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1400" dirty="0">
                <a:latin typeface="Roboto Lt" pitchFamily="2" charset="0"/>
                <a:ea typeface="Roboto Lt" pitchFamily="2" charset="0"/>
                <a:cs typeface="Times New Roman"/>
              </a:rPr>
              <a:t>Niche</a:t>
            </a:r>
            <a:endParaRPr lang="fr-FR" altLang="fr-FR" sz="1400" b="0" i="0" u="none" strike="noStrike" cap="none" normalizeH="0" baseline="0" dirty="0">
              <a:ln>
                <a:noFill/>
              </a:ln>
              <a:effectLst/>
              <a:latin typeface="Roboto Lt" pitchFamily="2" charset="0"/>
              <a:ea typeface="Roboto Lt" pitchFamily="2" charset="0"/>
              <a:cs typeface="Times New Roman"/>
            </a:endParaRPr>
          </a:p>
        </p:txBody>
      </p:sp>
      <p:sp>
        <p:nvSpPr>
          <p:cNvPr id="9" name="Sous-titre 2">
            <a:extLst>
              <a:ext uri="{FF2B5EF4-FFF2-40B4-BE49-F238E27FC236}">
                <a16:creationId xmlns:a16="http://schemas.microsoft.com/office/drawing/2014/main" id="{53BD604E-A7CE-B4DE-3461-FB28AB5D97BE}"/>
              </a:ext>
            </a:extLst>
          </p:cNvPr>
          <p:cNvSpPr txBox="1">
            <a:spLocks/>
          </p:cNvSpPr>
          <p:nvPr>
            <p:custDataLst>
              <p:tags r:id="rId2"/>
            </p:custDataLst>
          </p:nvPr>
        </p:nvSpPr>
        <p:spPr>
          <a:xfrm>
            <a:off x="4062634" y="-1312855"/>
            <a:ext cx="7749862" cy="12313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CA" sz="1800" dirty="0">
              <a:latin typeface="Roboto" panose="02000000000000000000" pitchFamily="2" charset="0"/>
              <a:ea typeface="Roboto" panose="02000000000000000000" pitchFamily="2" charset="0"/>
              <a:cs typeface="Aharoni" panose="02010803020104030203" pitchFamily="2" charset="-79"/>
              <a:hlinkClick r:id="rId5">
                <a:extLst>
                  <a:ext uri="{A12FA001-AC4F-418D-AE19-62706E023703}">
                    <ahyp:hlinkClr xmlns:ahyp="http://schemas.microsoft.com/office/drawing/2018/hyperlinkcolor" val="tx"/>
                  </a:ext>
                </a:extLst>
              </a:hlinkClick>
            </a:endParaRPr>
          </a:p>
        </p:txBody>
      </p:sp>
      <p:pic>
        <p:nvPicPr>
          <p:cNvPr id="10" name="Image 6">
            <a:extLst>
              <a:ext uri="{FF2B5EF4-FFF2-40B4-BE49-F238E27FC236}">
                <a16:creationId xmlns:a16="http://schemas.microsoft.com/office/drawing/2014/main" id="{E1017928-658D-9EB7-9D0F-C483675A7E62}"/>
              </a:ext>
            </a:extLst>
          </p:cNvPr>
          <p:cNvPicPr>
            <a:picLocks noChangeAspect="1"/>
          </p:cNvPicPr>
          <p:nvPr/>
        </p:nvPicPr>
        <p:blipFill rotWithShape="1">
          <a:blip r:embed="rId6">
            <a:extLst>
              <a:ext uri="{28A0092B-C50C-407E-A947-70E740481C1C}">
                <a14:useLocalDpi xmlns:a14="http://schemas.microsoft.com/office/drawing/2010/main" val="0"/>
              </a:ext>
            </a:extLst>
          </a:blip>
          <a:srcRect t="5232" r="13985"/>
          <a:stretch/>
        </p:blipFill>
        <p:spPr>
          <a:xfrm>
            <a:off x="2181046" y="3357681"/>
            <a:ext cx="2812059" cy="2268335"/>
          </a:xfrm>
          <a:prstGeom prst="rect">
            <a:avLst/>
          </a:prstGeom>
        </p:spPr>
      </p:pic>
      <p:pic>
        <p:nvPicPr>
          <p:cNvPr id="11" name="Image 10">
            <a:extLst>
              <a:ext uri="{FF2B5EF4-FFF2-40B4-BE49-F238E27FC236}">
                <a16:creationId xmlns:a16="http://schemas.microsoft.com/office/drawing/2014/main" id="{CEF11A3F-3522-8669-F062-399E2A41BB6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35329" y="2940458"/>
            <a:ext cx="3486506" cy="2635469"/>
          </a:xfrm>
          <a:prstGeom prst="rect">
            <a:avLst/>
          </a:prstGeom>
        </p:spPr>
      </p:pic>
    </p:spTree>
    <p:extLst>
      <p:ext uri="{BB962C8B-B14F-4D97-AF65-F5344CB8AC3E}">
        <p14:creationId xmlns:p14="http://schemas.microsoft.com/office/powerpoint/2010/main" val="1881376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41F7E-5238-165E-3D6B-5EE59E876459}"/>
              </a:ext>
            </a:extLst>
          </p:cNvPr>
          <p:cNvSpPr>
            <a:spLocks noGrp="1"/>
          </p:cNvSpPr>
          <p:nvPr>
            <p:ph type="title"/>
          </p:nvPr>
        </p:nvSpPr>
        <p:spPr/>
        <p:txBody>
          <a:bodyPr>
            <a:normAutofit fontScale="90000"/>
          </a:bodyPr>
          <a:lstStyle/>
          <a:p>
            <a:r>
              <a:rPr lang="fr-CA" dirty="0"/>
              <a:t>Remue-méninges sur le biomimétisme</a:t>
            </a:r>
          </a:p>
        </p:txBody>
      </p:sp>
      <p:sp>
        <p:nvSpPr>
          <p:cNvPr id="3" name="Espace réservé du contenu 2">
            <a:extLst>
              <a:ext uri="{FF2B5EF4-FFF2-40B4-BE49-F238E27FC236}">
                <a16:creationId xmlns:a16="http://schemas.microsoft.com/office/drawing/2014/main" id="{D0440D3D-B152-A683-B254-7CAB70FF8E06}"/>
              </a:ext>
            </a:extLst>
          </p:cNvPr>
          <p:cNvSpPr>
            <a:spLocks noGrp="1"/>
          </p:cNvSpPr>
          <p:nvPr>
            <p:ph idx="1"/>
          </p:nvPr>
        </p:nvSpPr>
        <p:spPr>
          <a:xfrm>
            <a:off x="1003176" y="4680187"/>
            <a:ext cx="10147177" cy="1496775"/>
          </a:xfrm>
        </p:spPr>
        <p:txBody>
          <a:bodyPr>
            <a:normAutofit/>
          </a:bodyPr>
          <a:lstStyle/>
          <a:p>
            <a:pPr marL="0" indent="0" algn="just">
              <a:lnSpc>
                <a:spcPct val="150000"/>
              </a:lnSpc>
              <a:buNone/>
            </a:pPr>
            <a:r>
              <a:rPr lang="fr-FR" sz="1600" dirty="0">
                <a:ea typeface="Roboto Lt" pitchFamily="2" charset="0"/>
              </a:rPr>
              <a:t>Le principe du velcro vient de la bardane qui est constituée de crochet situé sur chaque graine, ce qui procure un système d'attache efficace et pratique dans une multitude d'application. Le principe est utilisé avec une bande munie de crochets et une autre munie de boucles.</a:t>
            </a:r>
          </a:p>
          <a:p>
            <a:pPr algn="l"/>
            <a:endParaRPr lang="fr-CA" sz="1600" dirty="0">
              <a:hlinkClick r:id="rId2">
                <a:extLst>
                  <a:ext uri="{A12FA001-AC4F-418D-AE19-62706E023703}">
                    <ahyp:hlinkClr xmlns:ahyp="http://schemas.microsoft.com/office/drawing/2018/hyperlinkcolor" val="tx"/>
                  </a:ext>
                </a:extLst>
              </a:hlinkClick>
            </a:endParaRPr>
          </a:p>
          <a:p>
            <a:endParaRPr lang="fr-CA" sz="1600" dirty="0"/>
          </a:p>
        </p:txBody>
      </p:sp>
      <p:sp>
        <p:nvSpPr>
          <p:cNvPr id="4" name="Zone de texte 6">
            <a:extLst>
              <a:ext uri="{FF2B5EF4-FFF2-40B4-BE49-F238E27FC236}">
                <a16:creationId xmlns:a16="http://schemas.microsoft.com/office/drawing/2014/main" id="{FF30DEF4-FE44-BF8A-3F77-02897BEB05F7}"/>
              </a:ext>
            </a:extLst>
          </p:cNvPr>
          <p:cNvSpPr txBox="1">
            <a:spLocks noChangeArrowheads="1"/>
          </p:cNvSpPr>
          <p:nvPr/>
        </p:nvSpPr>
        <p:spPr bwMode="auto">
          <a:xfrm>
            <a:off x="2655762" y="3962882"/>
            <a:ext cx="1722438" cy="4746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1600" dirty="0">
                <a:latin typeface="Roboto Lt" pitchFamily="2" charset="0"/>
                <a:ea typeface="Roboto Lt" pitchFamily="2" charset="0"/>
                <a:cs typeface="Times New Roman"/>
              </a:rPr>
              <a:t>Ruban velcro</a:t>
            </a:r>
            <a:endParaRPr lang="fr-FR" altLang="fr-FR" sz="1600" b="0" i="0" u="none" strike="noStrike" cap="none" normalizeH="0" baseline="0" dirty="0">
              <a:ln>
                <a:noFill/>
              </a:ln>
              <a:effectLst/>
              <a:latin typeface="Roboto Lt" pitchFamily="2" charset="0"/>
              <a:ea typeface="Roboto Lt" pitchFamily="2" charset="0"/>
              <a:cs typeface="Times New Roman"/>
            </a:endParaRPr>
          </a:p>
        </p:txBody>
      </p:sp>
      <p:pic>
        <p:nvPicPr>
          <p:cNvPr id="5" name="Image 4" descr="Une image contenant plante&#10;&#10;Description générée automatiquement">
            <a:extLst>
              <a:ext uri="{FF2B5EF4-FFF2-40B4-BE49-F238E27FC236}">
                <a16:creationId xmlns:a16="http://schemas.microsoft.com/office/drawing/2014/main" id="{677DE6A0-C845-2021-4276-5709297EDF6C}"/>
              </a:ext>
            </a:extLst>
          </p:cNvPr>
          <p:cNvPicPr>
            <a:picLocks noChangeAspect="1"/>
          </p:cNvPicPr>
          <p:nvPr/>
        </p:nvPicPr>
        <p:blipFill rotWithShape="1">
          <a:blip r:embed="rId3"/>
          <a:srcRect r="46154" b="877"/>
          <a:stretch/>
        </p:blipFill>
        <p:spPr>
          <a:xfrm>
            <a:off x="2009201" y="1768776"/>
            <a:ext cx="3015560" cy="1924483"/>
          </a:xfrm>
          <a:prstGeom prst="rect">
            <a:avLst/>
          </a:prstGeom>
        </p:spPr>
      </p:pic>
      <p:pic>
        <p:nvPicPr>
          <p:cNvPr id="6" name="Image 5" descr="Une image contenant habits, chaussures, blanc&#10;&#10;Description générée automatiquement">
            <a:extLst>
              <a:ext uri="{FF2B5EF4-FFF2-40B4-BE49-F238E27FC236}">
                <a16:creationId xmlns:a16="http://schemas.microsoft.com/office/drawing/2014/main" id="{33934790-80B8-5073-4158-8C5C6B49A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5598" y="1741797"/>
            <a:ext cx="2859020" cy="1978442"/>
          </a:xfrm>
          <a:prstGeom prst="rect">
            <a:avLst/>
          </a:prstGeom>
        </p:spPr>
      </p:pic>
      <p:sp>
        <p:nvSpPr>
          <p:cNvPr id="7" name="Zone de texte 6">
            <a:extLst>
              <a:ext uri="{FF2B5EF4-FFF2-40B4-BE49-F238E27FC236}">
                <a16:creationId xmlns:a16="http://schemas.microsoft.com/office/drawing/2014/main" id="{15F6F31E-E409-D90E-D857-9D105560751C}"/>
              </a:ext>
            </a:extLst>
          </p:cNvPr>
          <p:cNvSpPr txBox="1">
            <a:spLocks noChangeArrowheads="1"/>
          </p:cNvSpPr>
          <p:nvPr/>
        </p:nvSpPr>
        <p:spPr bwMode="auto">
          <a:xfrm>
            <a:off x="7121651" y="3949392"/>
            <a:ext cx="2859020" cy="474663"/>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1600" dirty="0">
                <a:latin typeface="Roboto Lt" pitchFamily="2" charset="0"/>
                <a:ea typeface="Roboto Lt" pitchFamily="2" charset="0"/>
                <a:cs typeface="Times New Roman"/>
              </a:rPr>
              <a:t>Soulier avec attaches velcro</a:t>
            </a:r>
            <a:endParaRPr lang="fr-FR" altLang="fr-FR" sz="1600" b="0" i="0" u="none" strike="noStrike" cap="none" normalizeH="0" baseline="0" dirty="0">
              <a:ln>
                <a:noFill/>
              </a:ln>
              <a:effectLst/>
              <a:latin typeface="Roboto Lt" pitchFamily="2" charset="0"/>
              <a:ea typeface="Roboto Lt" pitchFamily="2" charset="0"/>
              <a:cs typeface="Times New Roman"/>
            </a:endParaRPr>
          </a:p>
        </p:txBody>
      </p:sp>
    </p:spTree>
    <p:extLst>
      <p:ext uri="{BB962C8B-B14F-4D97-AF65-F5344CB8AC3E}">
        <p14:creationId xmlns:p14="http://schemas.microsoft.com/office/powerpoint/2010/main" val="377268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41F7E-5238-165E-3D6B-5EE59E876459}"/>
              </a:ext>
            </a:extLst>
          </p:cNvPr>
          <p:cNvSpPr>
            <a:spLocks noGrp="1"/>
          </p:cNvSpPr>
          <p:nvPr>
            <p:ph type="title"/>
          </p:nvPr>
        </p:nvSpPr>
        <p:spPr/>
        <p:txBody>
          <a:bodyPr>
            <a:normAutofit fontScale="90000"/>
          </a:bodyPr>
          <a:lstStyle/>
          <a:p>
            <a:r>
              <a:rPr lang="fr-CA" dirty="0"/>
              <a:t>Remue-méninges sur le biomimétisme</a:t>
            </a:r>
          </a:p>
        </p:txBody>
      </p:sp>
      <p:sp>
        <p:nvSpPr>
          <p:cNvPr id="3" name="Sous-titre 2">
            <a:extLst>
              <a:ext uri="{FF2B5EF4-FFF2-40B4-BE49-F238E27FC236}">
                <a16:creationId xmlns:a16="http://schemas.microsoft.com/office/drawing/2014/main" id="{1AE449BD-3B64-473B-D863-DA8A703947A2}"/>
              </a:ext>
            </a:extLst>
          </p:cNvPr>
          <p:cNvSpPr txBox="1">
            <a:spLocks/>
          </p:cNvSpPr>
          <p:nvPr>
            <p:custDataLst>
              <p:tags r:id="rId1"/>
            </p:custDataLst>
          </p:nvPr>
        </p:nvSpPr>
        <p:spPr>
          <a:xfrm>
            <a:off x="1040354" y="4331367"/>
            <a:ext cx="10155489" cy="18161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pPr>
            <a:r>
              <a:rPr lang="fr-FR" sz="1600" dirty="0">
                <a:latin typeface="Arial" panose="020B0604020202020204" pitchFamily="34" charset="0"/>
                <a:ea typeface="Roboto Lt" pitchFamily="2" charset="0"/>
                <a:cs typeface="Arial" panose="020B0604020202020204" pitchFamily="34" charset="0"/>
              </a:rPr>
              <a:t>Exemple de solutions:</a:t>
            </a:r>
          </a:p>
          <a:p>
            <a:pPr algn="just">
              <a:lnSpc>
                <a:spcPct val="150000"/>
              </a:lnSpc>
            </a:pPr>
            <a:r>
              <a:rPr lang="fr-FR" sz="1600" dirty="0">
                <a:latin typeface="Arial" panose="020B0604020202020204" pitchFamily="34" charset="0"/>
                <a:ea typeface="Roboto Lt" pitchFamily="2" charset="0"/>
                <a:cs typeface="Arial" panose="020B0604020202020204" pitchFamily="34" charset="0"/>
              </a:rPr>
              <a:t>La ruche d’abeille peut inspirer pour une structure solide et une visibilité accrue, une couleur dorée et sa translucidité ainsi que pour créer une ingénieuse façon de conserver de l’eau dans ses cellules pour abreuver le chien.</a:t>
            </a:r>
          </a:p>
          <a:p>
            <a:pPr algn="l"/>
            <a:endParaRPr lang="fr-CA" sz="1800" dirty="0">
              <a:latin typeface="Arial" panose="020B0604020202020204" pitchFamily="34" charset="0"/>
              <a:ea typeface="Roboto"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endParaRPr>
          </a:p>
        </p:txBody>
      </p:sp>
      <p:pic>
        <p:nvPicPr>
          <p:cNvPr id="4" name="Image 3">
            <a:extLst>
              <a:ext uri="{FF2B5EF4-FFF2-40B4-BE49-F238E27FC236}">
                <a16:creationId xmlns:a16="http://schemas.microsoft.com/office/drawing/2014/main" id="{F48CDBAE-31A9-FC4D-028C-5D3E3091F6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118" y="1690688"/>
            <a:ext cx="4856570" cy="2731821"/>
          </a:xfrm>
          <a:prstGeom prst="rect">
            <a:avLst/>
          </a:prstGeom>
        </p:spPr>
      </p:pic>
      <p:pic>
        <p:nvPicPr>
          <p:cNvPr id="5" name="Image 4" descr="Une image contenant texte, ordinateur&#10;&#10;Description générée automatiquement">
            <a:extLst>
              <a:ext uri="{FF2B5EF4-FFF2-40B4-BE49-F238E27FC236}">
                <a16:creationId xmlns:a16="http://schemas.microsoft.com/office/drawing/2014/main" id="{24A25CAC-9A2A-CE74-2C60-C64E4C4BBB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6197"/>
          <a:stretch/>
        </p:blipFill>
        <p:spPr>
          <a:xfrm>
            <a:off x="8485063" y="2195612"/>
            <a:ext cx="2731168" cy="1716586"/>
          </a:xfrm>
          <a:prstGeom prst="rect">
            <a:avLst/>
          </a:prstGeom>
        </p:spPr>
      </p:pic>
      <p:pic>
        <p:nvPicPr>
          <p:cNvPr id="10" name="Image 9" descr="Une image contenant extérieur, arbre&#10;&#10;Description générée automatiquement">
            <a:extLst>
              <a:ext uri="{FF2B5EF4-FFF2-40B4-BE49-F238E27FC236}">
                <a16:creationId xmlns:a16="http://schemas.microsoft.com/office/drawing/2014/main" id="{99C0D8ED-4622-13DB-03C0-5485CB693FC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55" r="27168" b="41912"/>
          <a:stretch/>
        </p:blipFill>
        <p:spPr>
          <a:xfrm>
            <a:off x="1040354" y="1736762"/>
            <a:ext cx="2333389" cy="2299606"/>
          </a:xfrm>
          <a:prstGeom prst="rect">
            <a:avLst/>
          </a:prstGeom>
        </p:spPr>
      </p:pic>
    </p:spTree>
    <p:extLst>
      <p:ext uri="{BB962C8B-B14F-4D97-AF65-F5344CB8AC3E}">
        <p14:creationId xmlns:p14="http://schemas.microsoft.com/office/powerpoint/2010/main" val="179048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7683C-F35F-F177-24EB-D426F4DFAC36}"/>
              </a:ext>
            </a:extLst>
          </p:cNvPr>
          <p:cNvSpPr>
            <a:spLocks noGrp="1"/>
          </p:cNvSpPr>
          <p:nvPr>
            <p:ph type="title"/>
          </p:nvPr>
        </p:nvSpPr>
        <p:spPr/>
        <p:txBody>
          <a:bodyPr>
            <a:normAutofit fontScale="90000"/>
          </a:bodyPr>
          <a:lstStyle/>
          <a:p>
            <a:r>
              <a:rPr lang="fr-CA" dirty="0"/>
              <a:t>Qu’est-ce que la planche d’inspiration</a:t>
            </a:r>
            <a:br>
              <a:rPr lang="fr-CA" dirty="0"/>
            </a:br>
            <a:r>
              <a:rPr lang="fr-CA" dirty="0"/>
              <a:t>« </a:t>
            </a:r>
            <a:r>
              <a:rPr lang="fr-CA" dirty="0" err="1"/>
              <a:t>Moodboard</a:t>
            </a:r>
            <a:r>
              <a:rPr lang="fr-CA" dirty="0"/>
              <a:t> »?</a:t>
            </a:r>
          </a:p>
        </p:txBody>
      </p:sp>
      <p:sp>
        <p:nvSpPr>
          <p:cNvPr id="3" name="Espace réservé du contenu 2">
            <a:extLst>
              <a:ext uri="{FF2B5EF4-FFF2-40B4-BE49-F238E27FC236}">
                <a16:creationId xmlns:a16="http://schemas.microsoft.com/office/drawing/2014/main" id="{70C302A8-FCE1-05B7-403F-54D99EEB8771}"/>
              </a:ext>
            </a:extLst>
          </p:cNvPr>
          <p:cNvSpPr>
            <a:spLocks noGrp="1"/>
          </p:cNvSpPr>
          <p:nvPr>
            <p:ph idx="1"/>
          </p:nvPr>
        </p:nvSpPr>
        <p:spPr/>
        <p:txBody>
          <a:bodyPr/>
          <a:lstStyle/>
          <a:p>
            <a:r>
              <a:rPr lang="fr-CA" dirty="0"/>
              <a:t>La planche d’inspiration (ou </a:t>
            </a:r>
            <a:r>
              <a:rPr lang="fr-CA" dirty="0" err="1"/>
              <a:t>moodboard</a:t>
            </a:r>
            <a:r>
              <a:rPr lang="fr-CA" dirty="0"/>
              <a:t>), est un outil sous forme de document, principalement graphique, ayant pour but de donner un axe de travail et d’inspiration à suivre dans le cadre de la réalisation d’un projet de création ou de conception.</a:t>
            </a:r>
          </a:p>
          <a:p>
            <a:pPr marL="0" indent="0">
              <a:buNone/>
            </a:pPr>
            <a:endParaRPr lang="fr-CA" dirty="0"/>
          </a:p>
          <a:p>
            <a:r>
              <a:rPr lang="fr-CA" dirty="0"/>
              <a:t>Une planche se constitue de multiples éléments, dont les suivants : photomontage, croquis, schémas, dessins, échantillons de matières, etc.</a:t>
            </a:r>
          </a:p>
          <a:p>
            <a:endParaRPr lang="fr-CA" dirty="0"/>
          </a:p>
        </p:txBody>
      </p:sp>
    </p:spTree>
    <p:extLst>
      <p:ext uri="{BB962C8B-B14F-4D97-AF65-F5344CB8AC3E}">
        <p14:creationId xmlns:p14="http://schemas.microsoft.com/office/powerpoint/2010/main" val="2942668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2E362-008A-5CD8-A6EB-3E32B54CF7D5}"/>
              </a:ext>
            </a:extLst>
          </p:cNvPr>
          <p:cNvSpPr>
            <a:spLocks noGrp="1"/>
          </p:cNvSpPr>
          <p:nvPr>
            <p:ph type="title"/>
          </p:nvPr>
        </p:nvSpPr>
        <p:spPr/>
        <p:txBody>
          <a:bodyPr>
            <a:normAutofit/>
          </a:bodyPr>
          <a:lstStyle/>
          <a:p>
            <a:r>
              <a:rPr lang="fr-CA" dirty="0"/>
              <a:t>Plan de déroulement de l’activité</a:t>
            </a:r>
          </a:p>
        </p:txBody>
      </p:sp>
      <p:sp>
        <p:nvSpPr>
          <p:cNvPr id="3" name="Espace réservé du contenu 2">
            <a:extLst>
              <a:ext uri="{FF2B5EF4-FFF2-40B4-BE49-F238E27FC236}">
                <a16:creationId xmlns:a16="http://schemas.microsoft.com/office/drawing/2014/main" id="{822A6231-3A6A-03CF-4C25-8BC2F8336CE1}"/>
              </a:ext>
            </a:extLst>
          </p:cNvPr>
          <p:cNvSpPr>
            <a:spLocks noGrp="1"/>
          </p:cNvSpPr>
          <p:nvPr>
            <p:ph idx="1"/>
          </p:nvPr>
        </p:nvSpPr>
        <p:spPr>
          <a:xfrm>
            <a:off x="838200" y="2310937"/>
            <a:ext cx="10291011" cy="3866025"/>
          </a:xfrm>
        </p:spPr>
        <p:txBody>
          <a:bodyPr/>
          <a:lstStyle/>
          <a:p>
            <a:pPr marL="0" indent="0" algn="ctr">
              <a:buNone/>
            </a:pPr>
            <a:r>
              <a:rPr lang="fr-CA" u="sng" dirty="0">
                <a:latin typeface="Roboto" panose="02000000000000000000" pitchFamily="2" charset="0"/>
                <a:ea typeface="Roboto" panose="02000000000000000000" pitchFamily="2" charset="0"/>
                <a:cs typeface="Aharoni" panose="02010803020104030203" pitchFamily="2" charset="-79"/>
              </a:rPr>
              <a:t>Contexte</a:t>
            </a:r>
          </a:p>
          <a:p>
            <a:pPr>
              <a:lnSpc>
                <a:spcPct val="100000"/>
              </a:lnSpc>
            </a:pPr>
            <a:r>
              <a:rPr lang="fr-CA" sz="2400" dirty="0">
                <a:latin typeface="Roboto Lt" pitchFamily="2" charset="0"/>
                <a:ea typeface="Roboto Lt" pitchFamily="2" charset="0"/>
                <a:cs typeface="Times New Roman" panose="02020603050405020304" pitchFamily="18" charset="0"/>
              </a:rPr>
              <a:t>À l’aide de fiches sur différents éléments de la nature et du type de problématique que vous voulez résoudre, créez un produit inspiré</a:t>
            </a:r>
            <a:br>
              <a:rPr lang="fr-CA" sz="2400" dirty="0">
                <a:latin typeface="Roboto Lt" pitchFamily="2" charset="0"/>
                <a:ea typeface="Roboto Lt" pitchFamily="2" charset="0"/>
                <a:cs typeface="Times New Roman" panose="02020603050405020304" pitchFamily="18" charset="0"/>
              </a:rPr>
            </a:br>
            <a:r>
              <a:rPr lang="fr-CA" sz="2400" dirty="0">
                <a:latin typeface="Roboto Lt" pitchFamily="2" charset="0"/>
                <a:ea typeface="Roboto Lt" pitchFamily="2" charset="0"/>
                <a:cs typeface="Times New Roman" panose="02020603050405020304" pitchFamily="18" charset="0"/>
              </a:rPr>
              <a:t>d’une association entre la fiche d’un élément de la nature (contour vert) et celle d’un objet de la vie courante (contour bleu).</a:t>
            </a:r>
          </a:p>
          <a:p>
            <a:endParaRPr lang="fr-CA" dirty="0"/>
          </a:p>
        </p:txBody>
      </p:sp>
    </p:spTree>
    <p:extLst>
      <p:ext uri="{BB962C8B-B14F-4D97-AF65-F5344CB8AC3E}">
        <p14:creationId xmlns:p14="http://schemas.microsoft.com/office/powerpoint/2010/main" val="514702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82E362-008A-5CD8-A6EB-3E32B54CF7D5}"/>
              </a:ext>
            </a:extLst>
          </p:cNvPr>
          <p:cNvSpPr>
            <a:spLocks noGrp="1"/>
          </p:cNvSpPr>
          <p:nvPr>
            <p:ph type="title"/>
          </p:nvPr>
        </p:nvSpPr>
        <p:spPr/>
        <p:txBody>
          <a:bodyPr>
            <a:normAutofit/>
          </a:bodyPr>
          <a:lstStyle/>
          <a:p>
            <a:r>
              <a:rPr lang="fr-CA" dirty="0"/>
              <a:t>Plan de déroulement de l’activité</a:t>
            </a:r>
          </a:p>
        </p:txBody>
      </p:sp>
      <p:sp>
        <p:nvSpPr>
          <p:cNvPr id="3" name="Espace réservé du contenu 2">
            <a:extLst>
              <a:ext uri="{FF2B5EF4-FFF2-40B4-BE49-F238E27FC236}">
                <a16:creationId xmlns:a16="http://schemas.microsoft.com/office/drawing/2014/main" id="{822A6231-3A6A-03CF-4C25-8BC2F8336CE1}"/>
              </a:ext>
            </a:extLst>
          </p:cNvPr>
          <p:cNvSpPr>
            <a:spLocks noGrp="1"/>
          </p:cNvSpPr>
          <p:nvPr>
            <p:ph idx="1"/>
          </p:nvPr>
        </p:nvSpPr>
        <p:spPr>
          <a:xfrm>
            <a:off x="838200" y="2310937"/>
            <a:ext cx="9857874" cy="3866025"/>
          </a:xfrm>
        </p:spPr>
        <p:txBody>
          <a:bodyPr>
            <a:normAutofit/>
          </a:bodyPr>
          <a:lstStyle/>
          <a:p>
            <a:pPr marL="0" indent="0" algn="ctr">
              <a:buNone/>
            </a:pPr>
            <a:r>
              <a:rPr lang="fr-CA" u="sng" dirty="0">
                <a:latin typeface="Roboto" panose="02000000000000000000" pitchFamily="2" charset="0"/>
                <a:ea typeface="Roboto" panose="02000000000000000000" pitchFamily="2" charset="0"/>
                <a:cs typeface="Aharoni" panose="02010803020104030203" pitchFamily="2" charset="-79"/>
              </a:rPr>
              <a:t>Déroulement</a:t>
            </a:r>
          </a:p>
          <a:p>
            <a:pPr marL="457200" indent="-457200">
              <a:buFont typeface="+mj-lt"/>
              <a:buAutoNum type="arabicPeriod"/>
            </a:pPr>
            <a:r>
              <a:rPr lang="fr-CA" dirty="0">
                <a:latin typeface="Roboto Lt" pitchFamily="2" charset="0"/>
                <a:ea typeface="Roboto Lt" pitchFamily="2" charset="0"/>
                <a:cs typeface="Aharoni" panose="02010803020104030203" pitchFamily="2" charset="-79"/>
              </a:rPr>
              <a:t>Par équipe de 2 choisissez:</a:t>
            </a:r>
          </a:p>
          <a:p>
            <a:pPr lvl="1"/>
            <a:r>
              <a:rPr lang="fr-CA" dirty="0">
                <a:latin typeface="Roboto Lt" pitchFamily="2" charset="0"/>
                <a:ea typeface="Roboto Lt" pitchFamily="2" charset="0"/>
                <a:cs typeface="Aharoni" panose="02010803020104030203" pitchFamily="2" charset="-79"/>
              </a:rPr>
              <a:t>une fiche sur un élément de la nature (contour vert);</a:t>
            </a:r>
          </a:p>
          <a:p>
            <a:pPr lvl="1"/>
            <a:r>
              <a:rPr lang="fr-CA" dirty="0">
                <a:latin typeface="Roboto Lt" pitchFamily="2" charset="0"/>
                <a:ea typeface="Roboto Lt" pitchFamily="2" charset="0"/>
                <a:cs typeface="Aharoni" panose="02010803020104030203" pitchFamily="2" charset="-79"/>
              </a:rPr>
              <a:t>une fiche sur un objet courant (contour bleu).</a:t>
            </a:r>
          </a:p>
          <a:p>
            <a:pPr marL="457200" indent="-457200">
              <a:lnSpc>
                <a:spcPct val="100000"/>
              </a:lnSpc>
              <a:buFont typeface="+mj-lt"/>
              <a:buAutoNum type="arabicPeriod"/>
            </a:pPr>
            <a:r>
              <a:rPr lang="fr-CA" dirty="0">
                <a:latin typeface="Roboto Lt" pitchFamily="2" charset="0"/>
                <a:ea typeface="Roboto Lt" pitchFamily="2" charset="0"/>
                <a:cs typeface="Aharoni" panose="02010803020104030203" pitchFamily="2" charset="-79"/>
              </a:rPr>
              <a:t>Faite une petite séance de remue-méninges pour trouver des idées et des solutions.</a:t>
            </a:r>
          </a:p>
          <a:p>
            <a:pPr marL="457200" indent="-457200">
              <a:buFont typeface="+mj-lt"/>
              <a:buAutoNum type="arabicPeriod"/>
            </a:pPr>
            <a:r>
              <a:rPr lang="fr-CA" dirty="0">
                <a:latin typeface="Roboto Lt" pitchFamily="2" charset="0"/>
                <a:ea typeface="Roboto Lt" pitchFamily="2" charset="0"/>
                <a:cs typeface="Aharoni" panose="02010803020104030203" pitchFamily="2" charset="-79"/>
              </a:rPr>
              <a:t>Réalisez votre planche d’inspiration et de présentation </a:t>
            </a:r>
          </a:p>
          <a:p>
            <a:pPr marL="0" indent="0">
              <a:buNone/>
            </a:pPr>
            <a:endParaRPr lang="fr-CA" dirty="0"/>
          </a:p>
        </p:txBody>
      </p:sp>
    </p:spTree>
    <p:extLst>
      <p:ext uri="{BB962C8B-B14F-4D97-AF65-F5344CB8AC3E}">
        <p14:creationId xmlns:p14="http://schemas.microsoft.com/office/powerpoint/2010/main" val="97153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3ADA1D-D208-3CDF-4A65-5B5970F13114}"/>
              </a:ext>
            </a:extLst>
          </p:cNvPr>
          <p:cNvSpPr>
            <a:spLocks noGrp="1"/>
          </p:cNvSpPr>
          <p:nvPr>
            <p:ph type="title"/>
          </p:nvPr>
        </p:nvSpPr>
        <p:spPr/>
        <p:txBody>
          <a:bodyPr/>
          <a:lstStyle/>
          <a:p>
            <a:r>
              <a:rPr lang="fr-CA" dirty="0"/>
              <a:t>Plan de déroulement de l’activité</a:t>
            </a:r>
          </a:p>
        </p:txBody>
      </p:sp>
      <p:sp>
        <p:nvSpPr>
          <p:cNvPr id="3" name="Espace réservé du contenu 2">
            <a:extLst>
              <a:ext uri="{FF2B5EF4-FFF2-40B4-BE49-F238E27FC236}">
                <a16:creationId xmlns:a16="http://schemas.microsoft.com/office/drawing/2014/main" id="{6DA15C8F-78E1-A6DD-F381-1FB205B96AC7}"/>
              </a:ext>
            </a:extLst>
          </p:cNvPr>
          <p:cNvSpPr>
            <a:spLocks noGrp="1"/>
          </p:cNvSpPr>
          <p:nvPr>
            <p:ph idx="1"/>
          </p:nvPr>
        </p:nvSpPr>
        <p:spPr/>
        <p:txBody>
          <a:bodyPr>
            <a:normAutofit/>
          </a:bodyPr>
          <a:lstStyle/>
          <a:p>
            <a:r>
              <a:rPr lang="fr-CA" dirty="0"/>
              <a:t>Réalisez une planche d’inspiration et une planche de présentation tel qu’un designer industriel le ferait.</a:t>
            </a:r>
          </a:p>
          <a:p>
            <a:endParaRPr lang="fr-CA" dirty="0"/>
          </a:p>
          <a:p>
            <a:pPr marL="914400" lvl="1" indent="-457200">
              <a:buFont typeface="+mj-lt"/>
              <a:buAutoNum type="arabicPeriod"/>
            </a:pPr>
            <a:r>
              <a:rPr lang="fr-CA" dirty="0"/>
              <a:t>Rassemblez vos idées sur le gabarit « Planche d’inspiration»;</a:t>
            </a:r>
          </a:p>
          <a:p>
            <a:pPr marL="914400" lvl="1" indent="-457200">
              <a:buFont typeface="+mj-lt"/>
              <a:buAutoNum type="arabicPeriod"/>
            </a:pPr>
            <a:r>
              <a:rPr lang="fr-CA" dirty="0"/>
              <a:t>Dessinez vos résultats sur le gabarit « Planche de présentation »;</a:t>
            </a:r>
          </a:p>
          <a:p>
            <a:pPr marL="914400" lvl="1" indent="-457200">
              <a:buFont typeface="+mj-lt"/>
              <a:buAutoNum type="arabicPeriod"/>
            </a:pPr>
            <a:r>
              <a:rPr lang="fr-CA" dirty="0">
                <a:ea typeface="Roboto"/>
              </a:rPr>
              <a:t>Vous pourrez présenter le résultat à la classe.</a:t>
            </a:r>
          </a:p>
        </p:txBody>
      </p:sp>
    </p:spTree>
    <p:extLst>
      <p:ext uri="{BB962C8B-B14F-4D97-AF65-F5344CB8AC3E}">
        <p14:creationId xmlns:p14="http://schemas.microsoft.com/office/powerpoint/2010/main" val="2650930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489FED-CD11-65E0-0A88-A9E19C8D8BB1}"/>
              </a:ext>
            </a:extLst>
          </p:cNvPr>
          <p:cNvSpPr>
            <a:spLocks noGrp="1"/>
          </p:cNvSpPr>
          <p:nvPr>
            <p:ph type="title"/>
          </p:nvPr>
        </p:nvSpPr>
        <p:spPr/>
        <p:txBody>
          <a:bodyPr/>
          <a:lstStyle/>
          <a:p>
            <a:r>
              <a:rPr lang="fr-CA" dirty="0"/>
              <a:t>En conclusion</a:t>
            </a:r>
          </a:p>
        </p:txBody>
      </p:sp>
      <p:sp>
        <p:nvSpPr>
          <p:cNvPr id="3" name="Espace réservé du contenu 2">
            <a:extLst>
              <a:ext uri="{FF2B5EF4-FFF2-40B4-BE49-F238E27FC236}">
                <a16:creationId xmlns:a16="http://schemas.microsoft.com/office/drawing/2014/main" id="{72DC74B7-2732-8DF5-420D-4755E2359B80}"/>
              </a:ext>
            </a:extLst>
          </p:cNvPr>
          <p:cNvSpPr>
            <a:spLocks noGrp="1"/>
          </p:cNvSpPr>
          <p:nvPr>
            <p:ph idx="1"/>
          </p:nvPr>
        </p:nvSpPr>
        <p:spPr>
          <a:xfrm>
            <a:off x="838200" y="2310937"/>
            <a:ext cx="10375232" cy="3866025"/>
          </a:xfrm>
        </p:spPr>
        <p:txBody>
          <a:bodyPr>
            <a:normAutofit/>
          </a:bodyPr>
          <a:lstStyle/>
          <a:p>
            <a:r>
              <a:rPr lang="fr-CA" sz="2000" dirty="0"/>
              <a:t>En complétant ce projet, vous aurez acquis certaines connaissances sur le biomimétisme et comment, en design industriel, nous l'utilisons pour améliorer les produits ou même pour innover. </a:t>
            </a:r>
          </a:p>
        </p:txBody>
      </p:sp>
      <p:pic>
        <p:nvPicPr>
          <p:cNvPr id="4" name="Picture 8" descr="Biomimétisme, réconcilier l'homme et la biodiversité">
            <a:extLst>
              <a:ext uri="{FF2B5EF4-FFF2-40B4-BE49-F238E27FC236}">
                <a16:creationId xmlns:a16="http://schemas.microsoft.com/office/drawing/2014/main" id="{3A5D6A35-3CD4-9C5C-5679-7736087399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8316" y="3429000"/>
            <a:ext cx="3890756" cy="2203748"/>
          </a:xfrm>
          <a:prstGeom prst="rect">
            <a:avLst/>
          </a:prstGeom>
          <a:noFill/>
          <a:extLst>
            <a:ext uri="{909E8E84-426E-40DD-AFC4-6F175D3DCCD1}">
              <a14:hiddenFill xmlns:a14="http://schemas.microsoft.com/office/drawing/2010/main">
                <a:solidFill>
                  <a:srgbClr val="FFFFFF"/>
                </a:solidFill>
              </a14:hiddenFill>
            </a:ext>
          </a:extLst>
        </p:spPr>
      </p:pic>
      <p:sp>
        <p:nvSpPr>
          <p:cNvPr id="5" name="Espace réservé du contenu 2">
            <a:extLst>
              <a:ext uri="{FF2B5EF4-FFF2-40B4-BE49-F238E27FC236}">
                <a16:creationId xmlns:a16="http://schemas.microsoft.com/office/drawing/2014/main" id="{406E58A8-1399-C46D-927D-6B562765ABEB}"/>
              </a:ext>
            </a:extLst>
          </p:cNvPr>
          <p:cNvSpPr txBox="1">
            <a:spLocks/>
          </p:cNvSpPr>
          <p:nvPr/>
        </p:nvSpPr>
        <p:spPr>
          <a:xfrm>
            <a:off x="908384" y="3597752"/>
            <a:ext cx="6069932" cy="226025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2000" dirty="0"/>
              <a:t>De plus, vous aurez eu un survol de certains principes utilisés en design pour l'idéation et la conception de produits avec entre autres, la planche d'inspiration et la planche de présentation. Il suffit de regarder autour de soi pour voir les solutions que la nature nous offre!</a:t>
            </a:r>
          </a:p>
          <a:p>
            <a:endParaRPr lang="fr-CA" sz="2000" dirty="0"/>
          </a:p>
        </p:txBody>
      </p:sp>
    </p:spTree>
    <p:extLst>
      <p:ext uri="{BB962C8B-B14F-4D97-AF65-F5344CB8AC3E}">
        <p14:creationId xmlns:p14="http://schemas.microsoft.com/office/powerpoint/2010/main" val="327740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A0CC1D-71C9-94CE-AEA5-AE98D7C942ED}"/>
              </a:ext>
            </a:extLst>
          </p:cNvPr>
          <p:cNvSpPr>
            <a:spLocks noGrp="1"/>
          </p:cNvSpPr>
          <p:nvPr>
            <p:ph type="ctrTitle"/>
          </p:nvPr>
        </p:nvSpPr>
        <p:spPr/>
        <p:txBody>
          <a:bodyPr anchor="ctr"/>
          <a:lstStyle/>
          <a:p>
            <a:r>
              <a:rPr lang="fr-CA" dirty="0"/>
              <a:t>Contenu pédagogique</a:t>
            </a:r>
          </a:p>
        </p:txBody>
      </p:sp>
      <p:sp>
        <p:nvSpPr>
          <p:cNvPr id="3" name="Espace réservé du contenu 2">
            <a:extLst>
              <a:ext uri="{FF2B5EF4-FFF2-40B4-BE49-F238E27FC236}">
                <a16:creationId xmlns:a16="http://schemas.microsoft.com/office/drawing/2014/main" id="{DE8E138B-7269-995A-4D1C-1C7E222A7999}"/>
              </a:ext>
            </a:extLst>
          </p:cNvPr>
          <p:cNvSpPr>
            <a:spLocks noGrp="1"/>
          </p:cNvSpPr>
          <p:nvPr>
            <p:ph type="subTitle" idx="1"/>
          </p:nvPr>
        </p:nvSpPr>
        <p:spPr>
          <a:xfrm>
            <a:off x="1524000" y="3602037"/>
            <a:ext cx="9144000" cy="2133599"/>
          </a:xfrm>
        </p:spPr>
        <p:txBody>
          <a:bodyPr>
            <a:normAutofit fontScale="77500" lnSpcReduction="20000"/>
          </a:bodyPr>
          <a:lstStyle/>
          <a:p>
            <a:pPr algn="ctr"/>
            <a:r>
              <a:rPr lang="fr-CA" dirty="0">
                <a:solidFill>
                  <a:srgbClr val="4D4D4D"/>
                </a:solidFill>
              </a:rPr>
              <a:t>Biomimétisme</a:t>
            </a:r>
          </a:p>
          <a:p>
            <a:pPr algn="ctr"/>
            <a:r>
              <a:rPr lang="fr-CA" dirty="0">
                <a:solidFill>
                  <a:srgbClr val="4D4D4D"/>
                </a:solidFill>
              </a:rPr>
              <a:t>Remue-méninges</a:t>
            </a:r>
          </a:p>
          <a:p>
            <a:pPr algn="ctr"/>
            <a:r>
              <a:rPr lang="fr-CA" dirty="0">
                <a:solidFill>
                  <a:srgbClr val="4D4D4D"/>
                </a:solidFill>
              </a:rPr>
              <a:t>Planche d’inspiration</a:t>
            </a:r>
          </a:p>
          <a:p>
            <a:pPr algn="ctr"/>
            <a:r>
              <a:rPr lang="fr-CA" dirty="0">
                <a:solidFill>
                  <a:srgbClr val="4D4D4D"/>
                </a:solidFill>
              </a:rPr>
              <a:t>Planche de présentation </a:t>
            </a:r>
          </a:p>
          <a:p>
            <a:pPr algn="ctr"/>
            <a:r>
              <a:rPr lang="fr-CA" dirty="0">
                <a:solidFill>
                  <a:srgbClr val="4D4D4D"/>
                </a:solidFill>
              </a:rPr>
              <a:t>Projet à réaliser</a:t>
            </a:r>
          </a:p>
          <a:p>
            <a:pPr algn="ctr"/>
            <a:r>
              <a:rPr lang="fr-CA" dirty="0">
                <a:solidFill>
                  <a:srgbClr val="4D4D4D"/>
                </a:solidFill>
              </a:rPr>
              <a:t>Pistes de réflexion</a:t>
            </a:r>
          </a:p>
        </p:txBody>
      </p:sp>
    </p:spTree>
    <p:extLst>
      <p:ext uri="{BB962C8B-B14F-4D97-AF65-F5344CB8AC3E}">
        <p14:creationId xmlns:p14="http://schemas.microsoft.com/office/powerpoint/2010/main" val="215441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2F3C3-7CF3-EAA1-410D-7D72498873B6}"/>
              </a:ext>
            </a:extLst>
          </p:cNvPr>
          <p:cNvSpPr>
            <a:spLocks noGrp="1"/>
          </p:cNvSpPr>
          <p:nvPr>
            <p:ph type="title"/>
          </p:nvPr>
        </p:nvSpPr>
        <p:spPr/>
        <p:txBody>
          <a:bodyPr/>
          <a:lstStyle/>
          <a:p>
            <a:r>
              <a:rPr lang="fr-CA" dirty="0"/>
              <a:t>Sources</a:t>
            </a:r>
          </a:p>
        </p:txBody>
      </p:sp>
      <p:sp>
        <p:nvSpPr>
          <p:cNvPr id="3" name="Espace réservé du contenu 2">
            <a:extLst>
              <a:ext uri="{FF2B5EF4-FFF2-40B4-BE49-F238E27FC236}">
                <a16:creationId xmlns:a16="http://schemas.microsoft.com/office/drawing/2014/main" id="{C67E701B-CDC6-EB34-3377-3D32E992B093}"/>
              </a:ext>
            </a:extLst>
          </p:cNvPr>
          <p:cNvSpPr>
            <a:spLocks noGrp="1"/>
          </p:cNvSpPr>
          <p:nvPr>
            <p:ph idx="1"/>
          </p:nvPr>
        </p:nvSpPr>
        <p:spPr/>
        <p:txBody>
          <a:bodyPr>
            <a:noAutofit/>
          </a:bodyPr>
          <a:lstStyle/>
          <a:p>
            <a:pPr marL="0" indent="0" algn="l">
              <a:buNone/>
            </a:pPr>
            <a:r>
              <a:rPr lang="fr-CA" sz="1800" b="0" i="0" u="none" strike="noStrike" baseline="0" dirty="0">
                <a:solidFill>
                  <a:srgbClr val="A9434A"/>
                </a:solidFill>
                <a:latin typeface="Arial Black" panose="020B0A04020102020204" pitchFamily="34" charset="0"/>
              </a:rPr>
              <a:t>BIOMIMÉTISME</a:t>
            </a:r>
          </a:p>
          <a:p>
            <a:pPr marL="0" indent="0" algn="l">
              <a:buNone/>
            </a:pPr>
            <a:r>
              <a:rPr lang="fr-CA" sz="1600" b="0" i="0" u="none" strike="noStrike" baseline="0" dirty="0">
                <a:solidFill>
                  <a:srgbClr val="000000"/>
                </a:solidFill>
              </a:rPr>
              <a:t>Qu’est-ce que le biomimétisme ? Définition, exemples et enjeux. (</a:t>
            </a:r>
            <a:r>
              <a:rPr lang="fr-CA" sz="1600" b="0" i="1" u="none" strike="noStrike" baseline="0" dirty="0">
                <a:solidFill>
                  <a:srgbClr val="000000"/>
                </a:solidFill>
              </a:rPr>
              <a:t>2023, May 4</a:t>
            </a:r>
            <a:r>
              <a:rPr lang="fr-CA" sz="1600" b="0" i="0" u="none" strike="noStrike" baseline="0" dirty="0">
                <a:solidFill>
                  <a:srgbClr val="000000"/>
                </a:solidFill>
              </a:rPr>
              <a:t>). </a:t>
            </a:r>
            <a:r>
              <a:rPr lang="fr-CA" sz="1600" b="0" i="0" u="none" strike="noStrike" baseline="0" dirty="0" err="1">
                <a:solidFill>
                  <a:srgbClr val="000000"/>
                </a:solidFill>
              </a:rPr>
              <a:t>Youmatter</a:t>
            </a:r>
            <a:r>
              <a:rPr lang="fr-CA" sz="1600" b="0" i="0" u="none" strike="noStrike" baseline="0" dirty="0">
                <a:solidFill>
                  <a:srgbClr val="000000"/>
                </a:solidFill>
              </a:rPr>
              <a:t>.</a:t>
            </a:r>
          </a:p>
          <a:p>
            <a:pPr marL="0" indent="0" algn="l">
              <a:buNone/>
            </a:pPr>
            <a:r>
              <a:rPr lang="fr-CA" sz="1600" b="0" i="0" u="none" strike="noStrike" baseline="0" dirty="0">
                <a:solidFill>
                  <a:srgbClr val="275B9C"/>
                </a:solidFill>
                <a:hlinkClick r:id="rId2"/>
              </a:rPr>
              <a:t>https://youmatter.world/fr/definition/biomimetisme-definition-exemples/</a:t>
            </a:r>
            <a:endParaRPr lang="fr-CA" sz="1600" b="0" i="0" u="none" strike="noStrike" baseline="0" dirty="0">
              <a:solidFill>
                <a:srgbClr val="275B9C"/>
              </a:solidFill>
            </a:endParaRPr>
          </a:p>
          <a:p>
            <a:pPr marL="0" indent="0" algn="l">
              <a:buNone/>
            </a:pPr>
            <a:endParaRPr lang="fr-CA" sz="1000" b="0" i="0" u="none" strike="noStrike" baseline="0" dirty="0">
              <a:solidFill>
                <a:srgbClr val="275B9C"/>
              </a:solidFill>
            </a:endParaRPr>
          </a:p>
          <a:p>
            <a:pPr marL="0" indent="0">
              <a:buNone/>
            </a:pPr>
            <a:r>
              <a:rPr lang="fr-CA" sz="1800" dirty="0">
                <a:solidFill>
                  <a:srgbClr val="A9434A"/>
                </a:solidFill>
                <a:latin typeface="Arial Black" panose="020B0A04020102020204" pitchFamily="34" charset="0"/>
              </a:rPr>
              <a:t>PLANCHE D’INSPIRATION</a:t>
            </a:r>
          </a:p>
          <a:p>
            <a:pPr marL="0" indent="0" algn="l">
              <a:buNone/>
            </a:pPr>
            <a:r>
              <a:rPr lang="fr-CA" sz="1600" b="0" i="0" u="none" strike="noStrike" baseline="0" dirty="0">
                <a:solidFill>
                  <a:srgbClr val="000000"/>
                </a:solidFill>
              </a:rPr>
              <a:t>Gael. (2022, August 23). Planche de tendance : définition simple et détaillée. </a:t>
            </a:r>
            <a:r>
              <a:rPr lang="fr-CA" sz="1600" b="0" i="0" u="none" strike="noStrike" baseline="0" dirty="0" err="1">
                <a:solidFill>
                  <a:srgbClr val="000000"/>
                </a:solidFill>
              </a:rPr>
              <a:t>JobPhoning</a:t>
            </a:r>
            <a:r>
              <a:rPr lang="fr-CA" sz="1600" b="0" i="0" u="none" strike="noStrike" baseline="0" dirty="0">
                <a:solidFill>
                  <a:srgbClr val="000000"/>
                </a:solidFill>
              </a:rPr>
              <a:t>.</a:t>
            </a:r>
          </a:p>
          <a:p>
            <a:pPr marL="0" indent="0" algn="l">
              <a:buNone/>
            </a:pPr>
            <a:r>
              <a:rPr lang="fr-CA" sz="1600" b="0" i="0" u="none" strike="noStrike" baseline="0" dirty="0">
                <a:solidFill>
                  <a:srgbClr val="275B9C"/>
                </a:solidFill>
              </a:rPr>
              <a:t>https://jobphoning.com/dictionnaire/planche-de-tendance</a:t>
            </a:r>
          </a:p>
        </p:txBody>
      </p:sp>
    </p:spTree>
    <p:extLst>
      <p:ext uri="{BB962C8B-B14F-4D97-AF65-F5344CB8AC3E}">
        <p14:creationId xmlns:p14="http://schemas.microsoft.com/office/powerpoint/2010/main" val="451989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22F3C3-7CF3-EAA1-410D-7D72498873B6}"/>
              </a:ext>
            </a:extLst>
          </p:cNvPr>
          <p:cNvSpPr>
            <a:spLocks noGrp="1"/>
          </p:cNvSpPr>
          <p:nvPr>
            <p:ph type="title"/>
          </p:nvPr>
        </p:nvSpPr>
        <p:spPr/>
        <p:txBody>
          <a:bodyPr/>
          <a:lstStyle/>
          <a:p>
            <a:r>
              <a:rPr lang="fr-CA" dirty="0"/>
              <a:t>Sources</a:t>
            </a:r>
          </a:p>
        </p:txBody>
      </p:sp>
      <p:sp>
        <p:nvSpPr>
          <p:cNvPr id="3" name="Espace réservé du contenu 2">
            <a:extLst>
              <a:ext uri="{FF2B5EF4-FFF2-40B4-BE49-F238E27FC236}">
                <a16:creationId xmlns:a16="http://schemas.microsoft.com/office/drawing/2014/main" id="{C67E701B-CDC6-EB34-3377-3D32E992B093}"/>
              </a:ext>
            </a:extLst>
          </p:cNvPr>
          <p:cNvSpPr>
            <a:spLocks noGrp="1"/>
          </p:cNvSpPr>
          <p:nvPr>
            <p:ph idx="1"/>
          </p:nvPr>
        </p:nvSpPr>
        <p:spPr/>
        <p:txBody>
          <a:bodyPr>
            <a:noAutofit/>
          </a:bodyPr>
          <a:lstStyle/>
          <a:p>
            <a:pPr marL="0" indent="0">
              <a:buNone/>
            </a:pPr>
            <a:r>
              <a:rPr lang="fr-CA" sz="1800" dirty="0">
                <a:solidFill>
                  <a:srgbClr val="A9434A"/>
                </a:solidFill>
                <a:latin typeface="Arial Black" panose="020B0A04020102020204" pitchFamily="34" charset="0"/>
              </a:rPr>
              <a:t>PLANCHE DE PRÉSENTATION</a:t>
            </a:r>
          </a:p>
          <a:p>
            <a:pPr marL="0" indent="0" algn="l">
              <a:buNone/>
            </a:pPr>
            <a:r>
              <a:rPr lang="fr-CA" sz="1600" b="0" i="0" u="none" strike="noStrike" baseline="0" dirty="0">
                <a:solidFill>
                  <a:srgbClr val="000000"/>
                </a:solidFill>
              </a:rPr>
              <a:t>Pôle Design Jean-Perrin Marseille. (</a:t>
            </a:r>
            <a:r>
              <a:rPr lang="fr-CA" sz="1600" b="0" i="0" u="none" strike="noStrike" baseline="0" dirty="0" err="1">
                <a:solidFill>
                  <a:srgbClr val="000000"/>
                </a:solidFill>
              </a:rPr>
              <a:t>n.d</a:t>
            </a:r>
            <a:r>
              <a:rPr lang="fr-CA" sz="1600" b="0" i="0" u="none" strike="noStrike" baseline="0" dirty="0">
                <a:solidFill>
                  <a:srgbClr val="000000"/>
                </a:solidFill>
              </a:rPr>
              <a:t>.). Analyse - recherches.</a:t>
            </a:r>
          </a:p>
          <a:p>
            <a:pPr marL="0" indent="0" algn="l">
              <a:buNone/>
            </a:pPr>
            <a:r>
              <a:rPr lang="fr-CA" sz="1600" b="0" i="0" u="none" strike="noStrike" baseline="0" dirty="0">
                <a:solidFill>
                  <a:srgbClr val="275B9C"/>
                </a:solidFill>
                <a:hlinkClick r:id="rId2"/>
              </a:rPr>
              <a:t>https://designajeanperrinmarseille.blogspot.com/2010/06/analyse-recherches.html</a:t>
            </a:r>
            <a:endParaRPr lang="fr-CA" sz="1600" b="0" i="0" u="none" strike="noStrike" baseline="0" dirty="0">
              <a:solidFill>
                <a:srgbClr val="275B9C"/>
              </a:solidFill>
            </a:endParaRPr>
          </a:p>
          <a:p>
            <a:pPr marL="0" indent="0" algn="l">
              <a:buNone/>
            </a:pPr>
            <a:endParaRPr lang="fr-CA" sz="1050" b="0" i="0" u="none" strike="noStrike" baseline="0" dirty="0">
              <a:solidFill>
                <a:srgbClr val="275B9C"/>
              </a:solidFill>
            </a:endParaRPr>
          </a:p>
          <a:p>
            <a:pPr marL="0" indent="0">
              <a:buNone/>
            </a:pPr>
            <a:r>
              <a:rPr lang="fr-CA" sz="1800" dirty="0">
                <a:solidFill>
                  <a:srgbClr val="A9434A"/>
                </a:solidFill>
                <a:latin typeface="Arial Black" panose="020B0A04020102020204" pitchFamily="34" charset="0"/>
              </a:rPr>
              <a:t>TGV JAPONAIS</a:t>
            </a:r>
          </a:p>
          <a:p>
            <a:pPr marL="0" indent="0" algn="l">
              <a:buNone/>
            </a:pPr>
            <a:r>
              <a:rPr lang="fr-CA" sz="1600" b="0" i="0" u="none" strike="noStrike" baseline="0" dirty="0">
                <a:solidFill>
                  <a:srgbClr val="000000"/>
                </a:solidFill>
              </a:rPr>
              <a:t>Biomimétisme et transports. (2016, March 26). </a:t>
            </a:r>
            <a:r>
              <a:rPr lang="fr-CA" sz="1600" b="0" i="0" u="none" strike="noStrike" baseline="0" dirty="0" err="1">
                <a:solidFill>
                  <a:srgbClr val="000000"/>
                </a:solidFill>
              </a:rPr>
              <a:t>Biomimetisme</a:t>
            </a:r>
            <a:r>
              <a:rPr lang="fr-CA" sz="1600" b="0" i="0" u="none" strike="noStrike" baseline="0" dirty="0">
                <a:solidFill>
                  <a:srgbClr val="000000"/>
                </a:solidFill>
              </a:rPr>
              <a:t>.</a:t>
            </a:r>
          </a:p>
          <a:p>
            <a:pPr marL="0" indent="0" algn="l">
              <a:buNone/>
            </a:pPr>
            <a:r>
              <a:rPr lang="fr-CA" sz="1600" b="0" i="0" u="none" strike="noStrike" baseline="0" dirty="0">
                <a:solidFill>
                  <a:srgbClr val="275B9C"/>
                </a:solidFill>
              </a:rPr>
              <a:t>https://biomimetisme.wordpress.com/le-biomimetisme-dans-les-transports/</a:t>
            </a:r>
            <a:endParaRPr lang="fr-CA" sz="1600" dirty="0"/>
          </a:p>
        </p:txBody>
      </p:sp>
    </p:spTree>
    <p:extLst>
      <p:ext uri="{BB962C8B-B14F-4D97-AF65-F5344CB8AC3E}">
        <p14:creationId xmlns:p14="http://schemas.microsoft.com/office/powerpoint/2010/main" val="367980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373CB-0CA6-8E4D-5C21-9DB5E7495E1E}"/>
              </a:ext>
            </a:extLst>
          </p:cNvPr>
          <p:cNvSpPr>
            <a:spLocks noGrp="1"/>
          </p:cNvSpPr>
          <p:nvPr>
            <p:ph type="title"/>
          </p:nvPr>
        </p:nvSpPr>
        <p:spPr/>
        <p:txBody>
          <a:bodyPr>
            <a:normAutofit/>
          </a:bodyPr>
          <a:lstStyle/>
          <a:p>
            <a:r>
              <a:rPr lang="fr-CA" dirty="0"/>
              <a:t>Qu'est-ce le biomimétisme?</a:t>
            </a:r>
          </a:p>
        </p:txBody>
      </p:sp>
      <p:sp>
        <p:nvSpPr>
          <p:cNvPr id="3" name="Espace réservé du contenu 2">
            <a:extLst>
              <a:ext uri="{FF2B5EF4-FFF2-40B4-BE49-F238E27FC236}">
                <a16:creationId xmlns:a16="http://schemas.microsoft.com/office/drawing/2014/main" id="{1C24213C-2F2C-87A7-AE8F-1A87C4BF71C2}"/>
              </a:ext>
            </a:extLst>
          </p:cNvPr>
          <p:cNvSpPr>
            <a:spLocks noGrp="1"/>
          </p:cNvSpPr>
          <p:nvPr>
            <p:ph idx="1"/>
          </p:nvPr>
        </p:nvSpPr>
        <p:spPr/>
        <p:txBody>
          <a:bodyPr/>
          <a:lstStyle/>
          <a:p>
            <a:r>
              <a:rPr lang="fr-CA" dirty="0"/>
              <a:t>Le biomimétisme (littéralement : imitation du vivant) consiste à s’inspirer des solutions de sélection naturelle adoptées par l’évolution, pour en transposer les principes et les processus en matière d’ingénierie humaine.</a:t>
            </a:r>
          </a:p>
          <a:p>
            <a:r>
              <a:rPr lang="fr-CA" dirty="0"/>
              <a:t> La démarche vise à privilégier des « choix » éprouvés par la nature, dans le cadre d’un développement durable en meilleure harmonie avec l’environnement et soutenable sur le long terme.</a:t>
            </a:r>
          </a:p>
          <a:p>
            <a:endParaRPr lang="fr-CA" dirty="0"/>
          </a:p>
        </p:txBody>
      </p:sp>
    </p:spTree>
    <p:extLst>
      <p:ext uri="{BB962C8B-B14F-4D97-AF65-F5344CB8AC3E}">
        <p14:creationId xmlns:p14="http://schemas.microsoft.com/office/powerpoint/2010/main" val="14628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2373CB-0CA6-8E4D-5C21-9DB5E7495E1E}"/>
              </a:ext>
            </a:extLst>
          </p:cNvPr>
          <p:cNvSpPr>
            <a:spLocks noGrp="1"/>
          </p:cNvSpPr>
          <p:nvPr>
            <p:ph type="title"/>
          </p:nvPr>
        </p:nvSpPr>
        <p:spPr/>
        <p:txBody>
          <a:bodyPr>
            <a:normAutofit/>
          </a:bodyPr>
          <a:lstStyle/>
          <a:p>
            <a:r>
              <a:rPr lang="fr-CA" dirty="0"/>
              <a:t>Qu'est-ce le biomimétisme?</a:t>
            </a:r>
          </a:p>
        </p:txBody>
      </p:sp>
      <p:grpSp>
        <p:nvGrpSpPr>
          <p:cNvPr id="15" name="Groupe 14">
            <a:extLst>
              <a:ext uri="{FF2B5EF4-FFF2-40B4-BE49-F238E27FC236}">
                <a16:creationId xmlns:a16="http://schemas.microsoft.com/office/drawing/2014/main" id="{43130797-EF9E-008A-4291-4FB667DDA0FC}"/>
              </a:ext>
            </a:extLst>
          </p:cNvPr>
          <p:cNvGrpSpPr/>
          <p:nvPr/>
        </p:nvGrpSpPr>
        <p:grpSpPr>
          <a:xfrm>
            <a:off x="920416" y="2610452"/>
            <a:ext cx="10151595" cy="2380145"/>
            <a:chOff x="663530" y="3066624"/>
            <a:chExt cx="7573587" cy="1775706"/>
          </a:xfrm>
        </p:grpSpPr>
        <p:sp>
          <p:nvSpPr>
            <p:cNvPr id="6" name="Zone de texte 7">
              <a:extLst>
                <a:ext uri="{FF2B5EF4-FFF2-40B4-BE49-F238E27FC236}">
                  <a16:creationId xmlns:a16="http://schemas.microsoft.com/office/drawing/2014/main" id="{F017196D-A1AC-ED2E-649B-FBE301F6D72B}"/>
                </a:ext>
              </a:extLst>
            </p:cNvPr>
            <p:cNvSpPr txBox="1">
              <a:spLocks noChangeArrowheads="1"/>
            </p:cNvSpPr>
            <p:nvPr/>
          </p:nvSpPr>
          <p:spPr bwMode="auto">
            <a:xfrm>
              <a:off x="3869528" y="4528045"/>
              <a:ext cx="614126" cy="31428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dirty="0">
                  <a:latin typeface="Arial" panose="020B0604020202020204" pitchFamily="34" charset="0"/>
                  <a:cs typeface="Arial" panose="020B0604020202020204" pitchFamily="34" charset="0"/>
                </a:rPr>
                <a:t>Train</a:t>
              </a:r>
              <a:endParaRPr lang="fr-FR" altLang="fr-FR" sz="14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7" name="Titre 1">
              <a:extLst>
                <a:ext uri="{FF2B5EF4-FFF2-40B4-BE49-F238E27FC236}">
                  <a16:creationId xmlns:a16="http://schemas.microsoft.com/office/drawing/2014/main" id="{3148E546-1E29-1295-E50C-C442E6DD0E90}"/>
                </a:ext>
              </a:extLst>
            </p:cNvPr>
            <p:cNvSpPr txBox="1">
              <a:spLocks/>
            </p:cNvSpPr>
            <p:nvPr>
              <p:custDataLst>
                <p:tags r:id="rId1"/>
              </p:custDataLst>
            </p:nvPr>
          </p:nvSpPr>
          <p:spPr>
            <a:xfrm>
              <a:off x="5228573" y="3822224"/>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CA" sz="3600" dirty="0">
                <a:latin typeface="Roboto" panose="02000000000000000000" pitchFamily="2" charset="0"/>
                <a:ea typeface="Roboto" panose="02000000000000000000" pitchFamily="2" charset="0"/>
                <a:cs typeface="Aharoni" panose="02010803020104030203" pitchFamily="2" charset="-79"/>
              </a:endParaRPr>
            </a:p>
          </p:txBody>
        </p:sp>
        <p:sp>
          <p:nvSpPr>
            <p:cNvPr id="8" name="Zone de texte 6">
              <a:extLst>
                <a:ext uri="{FF2B5EF4-FFF2-40B4-BE49-F238E27FC236}">
                  <a16:creationId xmlns:a16="http://schemas.microsoft.com/office/drawing/2014/main" id="{6A73A5BD-B761-3B11-0621-A6630D2E6255}"/>
                </a:ext>
              </a:extLst>
            </p:cNvPr>
            <p:cNvSpPr txBox="1">
              <a:spLocks noChangeArrowheads="1"/>
            </p:cNvSpPr>
            <p:nvPr/>
          </p:nvSpPr>
          <p:spPr bwMode="auto">
            <a:xfrm>
              <a:off x="1094589" y="4524081"/>
              <a:ext cx="1096197" cy="301291"/>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altLang="fr-FR" sz="1400" dirty="0">
                  <a:latin typeface="Arial" panose="020B0604020202020204" pitchFamily="34" charset="0"/>
                  <a:cs typeface="Arial" panose="020B0604020202020204" pitchFamily="34" charset="0"/>
                </a:rPr>
                <a:t>Martin-pêcheur</a:t>
              </a:r>
              <a:endParaRPr lang="fr-FR" altLang="fr-FR" sz="1400" b="0" i="0" u="none" strike="noStrike" cap="none" normalizeH="0" baseline="0" dirty="0">
                <a:ln>
                  <a:noFill/>
                </a:ln>
                <a:effectLst/>
                <a:latin typeface="Arial" panose="020B0604020202020204" pitchFamily="34" charset="0"/>
                <a:cs typeface="Arial" panose="020B0604020202020204" pitchFamily="34" charset="0"/>
              </a:endParaRPr>
            </a:p>
          </p:txBody>
        </p:sp>
        <p:pic>
          <p:nvPicPr>
            <p:cNvPr id="9" name="Image 3" descr="Kingfisher – Biomimicards, the game to discover biomimicry">
              <a:extLst>
                <a:ext uri="{FF2B5EF4-FFF2-40B4-BE49-F238E27FC236}">
                  <a16:creationId xmlns:a16="http://schemas.microsoft.com/office/drawing/2014/main" id="{FA55E40E-3029-5658-5E53-1A43A8C6B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2551" y="3068629"/>
              <a:ext cx="2384566" cy="1341694"/>
            </a:xfrm>
            <a:prstGeom prst="rect">
              <a:avLst/>
            </a:prstGeom>
            <a:noFill/>
            <a:extLst>
              <a:ext uri="{909E8E84-426E-40DD-AFC4-6F175D3DCCD1}">
                <a14:hiddenFill xmlns:a14="http://schemas.microsoft.com/office/drawing/2010/main">
                  <a:solidFill>
                    <a:srgbClr val="FFFFFF"/>
                  </a:solidFill>
                </a14:hiddenFill>
              </a:ext>
            </a:extLst>
          </p:spPr>
        </p:pic>
        <p:sp>
          <p:nvSpPr>
            <p:cNvPr id="10" name="Zone de texte 8">
              <a:extLst>
                <a:ext uri="{FF2B5EF4-FFF2-40B4-BE49-F238E27FC236}">
                  <a16:creationId xmlns:a16="http://schemas.microsoft.com/office/drawing/2014/main" id="{BC8C7BCD-AA46-895D-6E45-C649A850896E}"/>
                </a:ext>
              </a:extLst>
            </p:cNvPr>
            <p:cNvSpPr txBox="1">
              <a:spLocks noChangeArrowheads="1"/>
            </p:cNvSpPr>
            <p:nvPr/>
          </p:nvSpPr>
          <p:spPr bwMode="auto">
            <a:xfrm>
              <a:off x="6544132" y="4520572"/>
              <a:ext cx="1001403" cy="3048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1400" dirty="0">
                  <a:latin typeface="Arial" panose="020B0604020202020204" pitchFamily="34" charset="0"/>
                  <a:cs typeface="Arial" panose="020B0604020202020204" pitchFamily="34" charset="0"/>
                </a:rPr>
                <a:t>TGV japonais</a:t>
              </a:r>
              <a:endParaRPr lang="fr-FR" altLang="fr-FR" sz="1400" b="0" i="0" u="none" strike="noStrike" cap="none" normalizeH="0" baseline="0" dirty="0">
                <a:ln>
                  <a:noFill/>
                </a:ln>
                <a:effectLst/>
                <a:latin typeface="Arial" panose="020B0604020202020204" pitchFamily="34" charset="0"/>
                <a:cs typeface="Arial" panose="020B0604020202020204" pitchFamily="34" charset="0"/>
              </a:endParaRPr>
            </a:p>
          </p:txBody>
        </p:sp>
        <p:sp>
          <p:nvSpPr>
            <p:cNvPr id="11" name="Titre 1">
              <a:extLst>
                <a:ext uri="{FF2B5EF4-FFF2-40B4-BE49-F238E27FC236}">
                  <a16:creationId xmlns:a16="http://schemas.microsoft.com/office/drawing/2014/main" id="{24222B15-880A-8E37-BC8F-E854C0751019}"/>
                </a:ext>
              </a:extLst>
            </p:cNvPr>
            <p:cNvSpPr txBox="1">
              <a:spLocks/>
            </p:cNvSpPr>
            <p:nvPr>
              <p:custDataLst>
                <p:tags r:id="rId2"/>
              </p:custDataLst>
            </p:nvPr>
          </p:nvSpPr>
          <p:spPr>
            <a:xfrm>
              <a:off x="5194623" y="3595011"/>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pic>
          <p:nvPicPr>
            <p:cNvPr id="12" name="Image 4" descr="Martin-pêcheur d'Europe ( Alcedo atthis) femelle juvénile | Flickr">
              <a:extLst>
                <a:ext uri="{FF2B5EF4-FFF2-40B4-BE49-F238E27FC236}">
                  <a16:creationId xmlns:a16="http://schemas.microsoft.com/office/drawing/2014/main" id="{484FE443-5427-6958-ECCD-E946E8ABA6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30" y="3066624"/>
              <a:ext cx="1953379" cy="1345705"/>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5" descr="Le train : son histoire et les rêves qu'il a inspirés">
              <a:extLst>
                <a:ext uri="{FF2B5EF4-FFF2-40B4-BE49-F238E27FC236}">
                  <a16:creationId xmlns:a16="http://schemas.microsoft.com/office/drawing/2014/main" id="{208DA4D3-882F-A8EC-AA10-8C0C4A7578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2330" y="3075900"/>
              <a:ext cx="2368523" cy="1331667"/>
            </a:xfrm>
            <a:prstGeom prst="rect">
              <a:avLst/>
            </a:prstGeom>
            <a:noFill/>
            <a:extLst>
              <a:ext uri="{909E8E84-426E-40DD-AFC4-6F175D3DCCD1}">
                <a14:hiddenFill xmlns:a14="http://schemas.microsoft.com/office/drawing/2010/main">
                  <a:solidFill>
                    <a:srgbClr val="FFFFFF"/>
                  </a:solidFill>
                </a14:hiddenFill>
              </a:ext>
            </a:extLst>
          </p:spPr>
        </p:pic>
        <p:sp>
          <p:nvSpPr>
            <p:cNvPr id="14" name="Titre 1">
              <a:extLst>
                <a:ext uri="{FF2B5EF4-FFF2-40B4-BE49-F238E27FC236}">
                  <a16:creationId xmlns:a16="http://schemas.microsoft.com/office/drawing/2014/main" id="{2AED7F59-AEC2-5166-D975-D8C0230BE516}"/>
                </a:ext>
              </a:extLst>
            </p:cNvPr>
            <p:cNvSpPr txBox="1">
              <a:spLocks/>
            </p:cNvSpPr>
            <p:nvPr>
              <p:custDataLst>
                <p:tags r:id="rId3"/>
              </p:custDataLst>
            </p:nvPr>
          </p:nvSpPr>
          <p:spPr>
            <a:xfrm>
              <a:off x="2394208" y="3595011"/>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grpSp>
    </p:spTree>
    <p:extLst>
      <p:ext uri="{BB962C8B-B14F-4D97-AF65-F5344CB8AC3E}">
        <p14:creationId xmlns:p14="http://schemas.microsoft.com/office/powerpoint/2010/main" val="293431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E7466-AD7D-4403-EC07-72499D813DE3}"/>
              </a:ext>
            </a:extLst>
          </p:cNvPr>
          <p:cNvSpPr>
            <a:spLocks noGrp="1"/>
          </p:cNvSpPr>
          <p:nvPr>
            <p:ph type="title"/>
          </p:nvPr>
        </p:nvSpPr>
        <p:spPr/>
        <p:txBody>
          <a:bodyPr/>
          <a:lstStyle/>
          <a:p>
            <a:r>
              <a:rPr lang="fr-CA" dirty="0"/>
              <a:t>Qu'est-ce le biomimétisme?</a:t>
            </a:r>
          </a:p>
        </p:txBody>
      </p:sp>
      <p:sp>
        <p:nvSpPr>
          <p:cNvPr id="3" name="Espace réservé du contenu 2">
            <a:extLst>
              <a:ext uri="{FF2B5EF4-FFF2-40B4-BE49-F238E27FC236}">
                <a16:creationId xmlns:a16="http://schemas.microsoft.com/office/drawing/2014/main" id="{0A52EC7A-5740-9273-696A-AC546DF89F27}"/>
              </a:ext>
            </a:extLst>
          </p:cNvPr>
          <p:cNvSpPr>
            <a:spLocks noGrp="1"/>
          </p:cNvSpPr>
          <p:nvPr>
            <p:ph idx="1"/>
          </p:nvPr>
        </p:nvSpPr>
        <p:spPr/>
        <p:txBody>
          <a:bodyPr/>
          <a:lstStyle/>
          <a:p>
            <a:r>
              <a:rPr lang="fr-CA" dirty="0"/>
              <a:t>La carrosserie du TGV (train à grande vitesse) japonais a été inspirée par la forme du bec du martin-pêcheur, car lorsqu'il plonge pour capturer une proie dans l'eau, son bec lui permet de garder sa vitesse de plongée et il crée très peu d'éclaboussures lors du contact avec l'eau. </a:t>
            </a:r>
          </a:p>
          <a:p>
            <a:r>
              <a:rPr lang="fr-CA" dirty="0"/>
              <a:t>Cela a permis au TGV japonais d'augmenter son aérodynamisme, ce qui lui procure une réduction de consommation d'énergie de 16% et réduit son niveau sonore lors de l'entrée en tunnel.</a:t>
            </a:r>
          </a:p>
        </p:txBody>
      </p:sp>
    </p:spTree>
    <p:extLst>
      <p:ext uri="{BB962C8B-B14F-4D97-AF65-F5344CB8AC3E}">
        <p14:creationId xmlns:p14="http://schemas.microsoft.com/office/powerpoint/2010/main" val="293403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5C1C6-23AC-7A96-9475-9F768878E1AA}"/>
              </a:ext>
            </a:extLst>
          </p:cNvPr>
          <p:cNvSpPr>
            <a:spLocks noGrp="1"/>
          </p:cNvSpPr>
          <p:nvPr>
            <p:ph type="title"/>
          </p:nvPr>
        </p:nvSpPr>
        <p:spPr/>
        <p:txBody>
          <a:bodyPr/>
          <a:lstStyle/>
          <a:p>
            <a:r>
              <a:rPr lang="fr-CA" dirty="0"/>
              <a:t>Exemples de biomimétisme</a:t>
            </a:r>
          </a:p>
        </p:txBody>
      </p:sp>
      <p:grpSp>
        <p:nvGrpSpPr>
          <p:cNvPr id="4" name="Groupe 3">
            <a:extLst>
              <a:ext uri="{FF2B5EF4-FFF2-40B4-BE49-F238E27FC236}">
                <a16:creationId xmlns:a16="http://schemas.microsoft.com/office/drawing/2014/main" id="{59DEC11C-0273-B082-DA7B-EBA41AC1A986}"/>
              </a:ext>
            </a:extLst>
          </p:cNvPr>
          <p:cNvGrpSpPr/>
          <p:nvPr/>
        </p:nvGrpSpPr>
        <p:grpSpPr>
          <a:xfrm>
            <a:off x="960194" y="2407189"/>
            <a:ext cx="10271612" cy="2694201"/>
            <a:chOff x="631548" y="1244945"/>
            <a:chExt cx="7192024" cy="1886438"/>
          </a:xfrm>
        </p:grpSpPr>
        <p:sp>
          <p:nvSpPr>
            <p:cNvPr id="5" name="Titre 1">
              <a:extLst>
                <a:ext uri="{FF2B5EF4-FFF2-40B4-BE49-F238E27FC236}">
                  <a16:creationId xmlns:a16="http://schemas.microsoft.com/office/drawing/2014/main" id="{0E39EB39-73BE-C496-795E-264A1E86E9F7}"/>
                </a:ext>
              </a:extLst>
            </p:cNvPr>
            <p:cNvSpPr txBox="1">
              <a:spLocks/>
            </p:cNvSpPr>
            <p:nvPr>
              <p:custDataLst>
                <p:tags r:id="rId1"/>
              </p:custDataLst>
            </p:nvPr>
          </p:nvSpPr>
          <p:spPr>
            <a:xfrm>
              <a:off x="2338064" y="1838669"/>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sp>
          <p:nvSpPr>
            <p:cNvPr id="6" name="Titre 1">
              <a:extLst>
                <a:ext uri="{FF2B5EF4-FFF2-40B4-BE49-F238E27FC236}">
                  <a16:creationId xmlns:a16="http://schemas.microsoft.com/office/drawing/2014/main" id="{C199EE20-7168-33CA-3CC2-962539701989}"/>
                </a:ext>
              </a:extLst>
            </p:cNvPr>
            <p:cNvSpPr txBox="1">
              <a:spLocks/>
            </p:cNvSpPr>
            <p:nvPr>
              <p:custDataLst>
                <p:tags r:id="rId2"/>
              </p:custDataLst>
            </p:nvPr>
          </p:nvSpPr>
          <p:spPr>
            <a:xfrm>
              <a:off x="5065221" y="1808866"/>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sp>
          <p:nvSpPr>
            <p:cNvPr id="7" name="Zone de texte 6">
              <a:extLst>
                <a:ext uri="{FF2B5EF4-FFF2-40B4-BE49-F238E27FC236}">
                  <a16:creationId xmlns:a16="http://schemas.microsoft.com/office/drawing/2014/main" id="{27FBE8C3-6F0E-A54C-A1EF-7E4042E926C3}"/>
                </a:ext>
              </a:extLst>
            </p:cNvPr>
            <p:cNvSpPr txBox="1">
              <a:spLocks noChangeArrowheads="1"/>
            </p:cNvSpPr>
            <p:nvPr/>
          </p:nvSpPr>
          <p:spPr bwMode="auto">
            <a:xfrm>
              <a:off x="6101134" y="2596327"/>
              <a:ext cx="1722438" cy="25084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defTabSz="914400" eaLnBrk="0" fontAlgn="base" hangingPunct="0">
                <a:spcBef>
                  <a:spcPct val="0"/>
                </a:spcBef>
                <a:spcAft>
                  <a:spcPct val="0"/>
                </a:spcAft>
              </a:pPr>
              <a:r>
                <a:rPr lang="fr-FR" altLang="fr-FR" sz="1100" dirty="0">
                  <a:latin typeface="Calibri"/>
                  <a:cs typeface="Times New Roman"/>
                </a:rPr>
                <a:t>Qatar </a:t>
              </a:r>
              <a:r>
                <a:rPr lang="fr-FR" altLang="fr-FR" sz="1100" dirty="0" err="1">
                  <a:latin typeface="Calibri"/>
                  <a:cs typeface="Times New Roman"/>
                </a:rPr>
                <a:t>Sprouts</a:t>
              </a:r>
              <a:endParaRPr lang="fr-FR" altLang="fr-FR" sz="1100" b="0" i="0" u="none" strike="noStrike" cap="none" normalizeH="0" baseline="0" dirty="0" err="1">
                <a:ln>
                  <a:noFill/>
                </a:ln>
                <a:effectLst/>
                <a:latin typeface="Calibri"/>
                <a:cs typeface="Times New Roman"/>
              </a:endParaRPr>
            </a:p>
          </p:txBody>
        </p:sp>
        <p:pic>
          <p:nvPicPr>
            <p:cNvPr id="8" name="Image 6" descr="Une image contenant bâtiment, tour, immeuble résidentiel&#10;&#10;Description générée automatiquement">
              <a:extLst>
                <a:ext uri="{FF2B5EF4-FFF2-40B4-BE49-F238E27FC236}">
                  <a16:creationId xmlns:a16="http://schemas.microsoft.com/office/drawing/2014/main" id="{9B6335B6-0646-0FD3-8853-D332A43DCAB0}"/>
                </a:ext>
              </a:extLst>
            </p:cNvPr>
            <p:cNvPicPr>
              <a:picLocks noChangeAspect="1"/>
            </p:cNvPicPr>
            <p:nvPr/>
          </p:nvPicPr>
          <p:blipFill>
            <a:blip r:embed="rId5"/>
            <a:stretch>
              <a:fillRect/>
            </a:stretch>
          </p:blipFill>
          <p:spPr>
            <a:xfrm>
              <a:off x="6072356" y="1244945"/>
              <a:ext cx="1714457" cy="1348919"/>
            </a:xfrm>
            <a:prstGeom prst="rect">
              <a:avLst/>
            </a:prstGeom>
          </p:spPr>
        </p:pic>
        <p:pic>
          <p:nvPicPr>
            <p:cNvPr id="9" name="Image 7" descr="Une image contenant plante, cactus, tasse, plancher&#10;&#10;Description générée automatiquement">
              <a:extLst>
                <a:ext uri="{FF2B5EF4-FFF2-40B4-BE49-F238E27FC236}">
                  <a16:creationId xmlns:a16="http://schemas.microsoft.com/office/drawing/2014/main" id="{0F48A2A1-49D2-BC9A-0B50-5418D943431D}"/>
                </a:ext>
              </a:extLst>
            </p:cNvPr>
            <p:cNvPicPr>
              <a:picLocks noChangeAspect="1"/>
            </p:cNvPicPr>
            <p:nvPr/>
          </p:nvPicPr>
          <p:blipFill rotWithShape="1">
            <a:blip r:embed="rId6"/>
            <a:srcRect t="17187" b="21169"/>
            <a:stretch/>
          </p:blipFill>
          <p:spPr>
            <a:xfrm>
              <a:off x="714868" y="1255888"/>
              <a:ext cx="1600311" cy="1316536"/>
            </a:xfrm>
            <a:prstGeom prst="rect">
              <a:avLst/>
            </a:prstGeom>
          </p:spPr>
        </p:pic>
        <p:pic>
          <p:nvPicPr>
            <p:cNvPr id="10" name="Image 8" descr="Une image contenant bâtiment, ciel, extérieur, grand&#10;&#10;Description générée automatiquement">
              <a:extLst>
                <a:ext uri="{FF2B5EF4-FFF2-40B4-BE49-F238E27FC236}">
                  <a16:creationId xmlns:a16="http://schemas.microsoft.com/office/drawing/2014/main" id="{199DE5BB-D8C4-D1B6-9C7E-306EE5C13507}"/>
                </a:ext>
              </a:extLst>
            </p:cNvPr>
            <p:cNvPicPr>
              <a:picLocks noChangeAspect="1"/>
            </p:cNvPicPr>
            <p:nvPr/>
          </p:nvPicPr>
          <p:blipFill rotWithShape="1">
            <a:blip r:embed="rId7"/>
            <a:srcRect t="385" r="-400" b="7322"/>
            <a:stretch/>
          </p:blipFill>
          <p:spPr>
            <a:xfrm>
              <a:off x="3185107" y="1279690"/>
              <a:ext cx="1746060" cy="1334261"/>
            </a:xfrm>
            <a:prstGeom prst="rect">
              <a:avLst/>
            </a:prstGeom>
          </p:spPr>
        </p:pic>
        <p:sp>
          <p:nvSpPr>
            <p:cNvPr id="11" name="Sous-titre 2">
              <a:extLst>
                <a:ext uri="{FF2B5EF4-FFF2-40B4-BE49-F238E27FC236}">
                  <a16:creationId xmlns:a16="http://schemas.microsoft.com/office/drawing/2014/main" id="{43736D00-AF74-AE79-7F90-8847FB737769}"/>
                </a:ext>
              </a:extLst>
            </p:cNvPr>
            <p:cNvSpPr txBox="1">
              <a:spLocks/>
            </p:cNvSpPr>
            <p:nvPr>
              <p:custDataLst>
                <p:tags r:id="rId3"/>
              </p:custDataLst>
            </p:nvPr>
          </p:nvSpPr>
          <p:spPr>
            <a:xfrm>
              <a:off x="631548" y="2774685"/>
              <a:ext cx="7044369" cy="35669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600" dirty="0">
                <a:latin typeface="Arial" panose="020B0604020202020204" pitchFamily="34" charset="0"/>
                <a:ea typeface="Roboto Lt" pitchFamily="2" charset="0"/>
                <a:cs typeface="Arial" panose="020B0604020202020204" pitchFamily="34" charset="0"/>
              </a:endParaRPr>
            </a:p>
            <a:p>
              <a:pPr algn="l"/>
              <a:r>
                <a:rPr lang="fr-FR" sz="1600" dirty="0">
                  <a:latin typeface="Arial" panose="020B0604020202020204" pitchFamily="34" charset="0"/>
                  <a:ea typeface="Roboto Lt" pitchFamily="2" charset="0"/>
                  <a:cs typeface="Arial" panose="020B0604020202020204" pitchFamily="34" charset="0"/>
                </a:rPr>
                <a:t>L'inspiration du cactus fait réduire les émissions de CO2 (avec moins d'air climatisée utilisée) et procure plus d'ombre durant la journée.</a:t>
              </a:r>
            </a:p>
          </p:txBody>
        </p:sp>
      </p:grpSp>
    </p:spTree>
    <p:extLst>
      <p:ext uri="{BB962C8B-B14F-4D97-AF65-F5344CB8AC3E}">
        <p14:creationId xmlns:p14="http://schemas.microsoft.com/office/powerpoint/2010/main" val="23346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5C1C6-23AC-7A96-9475-9F768878E1AA}"/>
              </a:ext>
            </a:extLst>
          </p:cNvPr>
          <p:cNvSpPr>
            <a:spLocks noGrp="1"/>
          </p:cNvSpPr>
          <p:nvPr>
            <p:ph type="title"/>
          </p:nvPr>
        </p:nvSpPr>
        <p:spPr/>
        <p:txBody>
          <a:bodyPr/>
          <a:lstStyle/>
          <a:p>
            <a:r>
              <a:rPr lang="fr-CA" dirty="0"/>
              <a:t>Exemples de biomimétisme</a:t>
            </a:r>
          </a:p>
        </p:txBody>
      </p:sp>
      <p:grpSp>
        <p:nvGrpSpPr>
          <p:cNvPr id="17" name="Groupe 16">
            <a:extLst>
              <a:ext uri="{FF2B5EF4-FFF2-40B4-BE49-F238E27FC236}">
                <a16:creationId xmlns:a16="http://schemas.microsoft.com/office/drawing/2014/main" id="{97AB310A-1CEC-E0FB-37F5-2701E91E46D4}"/>
              </a:ext>
            </a:extLst>
          </p:cNvPr>
          <p:cNvGrpSpPr/>
          <p:nvPr/>
        </p:nvGrpSpPr>
        <p:grpSpPr>
          <a:xfrm>
            <a:off x="899914" y="2363682"/>
            <a:ext cx="12269985" cy="2725674"/>
            <a:chOff x="761863" y="3179988"/>
            <a:chExt cx="7904746" cy="1755973"/>
          </a:xfrm>
        </p:grpSpPr>
        <p:sp>
          <p:nvSpPr>
            <p:cNvPr id="3" name="Titre 1">
              <a:extLst>
                <a:ext uri="{FF2B5EF4-FFF2-40B4-BE49-F238E27FC236}">
                  <a16:creationId xmlns:a16="http://schemas.microsoft.com/office/drawing/2014/main" id="{1AA97AC8-FB98-7B57-2DC1-A4BC490C2CAE}"/>
                </a:ext>
              </a:extLst>
            </p:cNvPr>
            <p:cNvSpPr txBox="1">
              <a:spLocks/>
            </p:cNvSpPr>
            <p:nvPr>
              <p:custDataLst>
                <p:tags r:id="rId1"/>
              </p:custDataLst>
            </p:nvPr>
          </p:nvSpPr>
          <p:spPr>
            <a:xfrm>
              <a:off x="2663422" y="3573454"/>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sp>
          <p:nvSpPr>
            <p:cNvPr id="12" name="Titre 1">
              <a:extLst>
                <a:ext uri="{FF2B5EF4-FFF2-40B4-BE49-F238E27FC236}">
                  <a16:creationId xmlns:a16="http://schemas.microsoft.com/office/drawing/2014/main" id="{BAF0324A-6A75-5655-8660-56CCBF3D07A3}"/>
                </a:ext>
              </a:extLst>
            </p:cNvPr>
            <p:cNvSpPr txBox="1">
              <a:spLocks/>
            </p:cNvSpPr>
            <p:nvPr>
              <p:custDataLst>
                <p:tags r:id="rId2"/>
              </p:custDataLst>
            </p:nvPr>
          </p:nvSpPr>
          <p:spPr>
            <a:xfrm>
              <a:off x="5297375" y="3601141"/>
              <a:ext cx="824158" cy="4814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pic>
          <p:nvPicPr>
            <p:cNvPr id="13" name="Image 10" descr="Une image contenant eau, poisson, requin&#10;&#10;Description générée automatiquement">
              <a:extLst>
                <a:ext uri="{FF2B5EF4-FFF2-40B4-BE49-F238E27FC236}">
                  <a16:creationId xmlns:a16="http://schemas.microsoft.com/office/drawing/2014/main" id="{2F33979F-FD03-4483-4025-2D903D23C113}"/>
                </a:ext>
              </a:extLst>
            </p:cNvPr>
            <p:cNvPicPr>
              <a:picLocks noChangeAspect="1"/>
            </p:cNvPicPr>
            <p:nvPr/>
          </p:nvPicPr>
          <p:blipFill>
            <a:blip r:embed="rId5"/>
            <a:stretch>
              <a:fillRect/>
            </a:stretch>
          </p:blipFill>
          <p:spPr>
            <a:xfrm>
              <a:off x="808895" y="3237198"/>
              <a:ext cx="1723003" cy="1153967"/>
            </a:xfrm>
            <a:prstGeom prst="rect">
              <a:avLst/>
            </a:prstGeom>
          </p:spPr>
        </p:pic>
        <p:pic>
          <p:nvPicPr>
            <p:cNvPr id="14" name="Image 11" descr="Une image contenant habits, homme, pantalon, noir&#10;&#10;Description générée automatiquement">
              <a:extLst>
                <a:ext uri="{FF2B5EF4-FFF2-40B4-BE49-F238E27FC236}">
                  <a16:creationId xmlns:a16="http://schemas.microsoft.com/office/drawing/2014/main" id="{2A181538-CEF8-2522-11AA-B0DFC4B4D80E}"/>
                </a:ext>
              </a:extLst>
            </p:cNvPr>
            <p:cNvPicPr>
              <a:picLocks noChangeAspect="1"/>
            </p:cNvPicPr>
            <p:nvPr/>
          </p:nvPicPr>
          <p:blipFill>
            <a:blip r:embed="rId6"/>
            <a:stretch>
              <a:fillRect/>
            </a:stretch>
          </p:blipFill>
          <p:spPr>
            <a:xfrm>
              <a:off x="6415653" y="3179988"/>
              <a:ext cx="734255" cy="1165378"/>
            </a:xfrm>
            <a:prstGeom prst="rect">
              <a:avLst/>
            </a:prstGeom>
          </p:spPr>
        </p:pic>
        <p:pic>
          <p:nvPicPr>
            <p:cNvPr id="15" name="Image 12" descr="Une image contenant habits, pantalon, caleçon&#10;&#10;Description générée automatiquement">
              <a:extLst>
                <a:ext uri="{FF2B5EF4-FFF2-40B4-BE49-F238E27FC236}">
                  <a16:creationId xmlns:a16="http://schemas.microsoft.com/office/drawing/2014/main" id="{9BDE272D-2A9B-DD19-B544-779DDE90EA66}"/>
                </a:ext>
              </a:extLst>
            </p:cNvPr>
            <p:cNvPicPr>
              <a:picLocks noChangeAspect="1"/>
            </p:cNvPicPr>
            <p:nvPr/>
          </p:nvPicPr>
          <p:blipFill>
            <a:blip r:embed="rId7"/>
            <a:stretch>
              <a:fillRect/>
            </a:stretch>
          </p:blipFill>
          <p:spPr>
            <a:xfrm>
              <a:off x="3634640" y="3223917"/>
              <a:ext cx="1368615" cy="1061608"/>
            </a:xfrm>
            <a:prstGeom prst="rect">
              <a:avLst/>
            </a:prstGeom>
          </p:spPr>
        </p:pic>
        <p:sp>
          <p:nvSpPr>
            <p:cNvPr id="16" name="Sous-titre 2">
              <a:extLst>
                <a:ext uri="{FF2B5EF4-FFF2-40B4-BE49-F238E27FC236}">
                  <a16:creationId xmlns:a16="http://schemas.microsoft.com/office/drawing/2014/main" id="{19D6812A-5C8B-6203-B93C-201D777EE23A}"/>
                </a:ext>
              </a:extLst>
            </p:cNvPr>
            <p:cNvSpPr txBox="1">
              <a:spLocks/>
            </p:cNvSpPr>
            <p:nvPr>
              <p:custDataLst>
                <p:tags r:id="rId3"/>
              </p:custDataLst>
            </p:nvPr>
          </p:nvSpPr>
          <p:spPr>
            <a:xfrm>
              <a:off x="761863" y="4405206"/>
              <a:ext cx="7904746" cy="530755"/>
            </a:xfrm>
            <a:prstGeom prst="rect">
              <a:avLst/>
            </a:prstGeom>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sz="1600" dirty="0">
                <a:latin typeface="Arial" panose="020B0604020202020204" pitchFamily="34" charset="0"/>
                <a:ea typeface="Roboto Lt" pitchFamily="2" charset="0"/>
                <a:cs typeface="Arial" panose="020B0604020202020204" pitchFamily="34" charset="0"/>
              </a:endParaRPr>
            </a:p>
            <a:p>
              <a:pPr algn="l"/>
              <a:endParaRPr lang="fr-FR" sz="1600" dirty="0">
                <a:latin typeface="Arial" panose="020B0604020202020204" pitchFamily="34" charset="0"/>
                <a:ea typeface="Roboto Lt" pitchFamily="2" charset="0"/>
                <a:cs typeface="Arial" panose="020B0604020202020204" pitchFamily="34" charset="0"/>
              </a:endParaRPr>
            </a:p>
            <a:p>
              <a:pPr algn="l"/>
              <a:r>
                <a:rPr lang="fr-FR" sz="1900" dirty="0">
                  <a:latin typeface="Arial" panose="020B0604020202020204" pitchFamily="34" charset="0"/>
                  <a:ea typeface="Roboto Lt" pitchFamily="2" charset="0"/>
                  <a:cs typeface="Arial" panose="020B0604020202020204" pitchFamily="34" charset="0"/>
                </a:rPr>
                <a:t>L'inspiration de la peau du requin vient améliorer l'effet de glisse sur la combinaison et réduit la friction avec l'eau.</a:t>
              </a:r>
            </a:p>
          </p:txBody>
        </p:sp>
      </p:grpSp>
    </p:spTree>
    <p:extLst>
      <p:ext uri="{BB962C8B-B14F-4D97-AF65-F5344CB8AC3E}">
        <p14:creationId xmlns:p14="http://schemas.microsoft.com/office/powerpoint/2010/main" val="369401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5C1C6-23AC-7A96-9475-9F768878E1AA}"/>
              </a:ext>
            </a:extLst>
          </p:cNvPr>
          <p:cNvSpPr>
            <a:spLocks noGrp="1"/>
          </p:cNvSpPr>
          <p:nvPr>
            <p:ph type="title"/>
          </p:nvPr>
        </p:nvSpPr>
        <p:spPr/>
        <p:txBody>
          <a:bodyPr/>
          <a:lstStyle/>
          <a:p>
            <a:r>
              <a:rPr lang="fr-CA" dirty="0"/>
              <a:t>Exemples de biomimétisme</a:t>
            </a:r>
          </a:p>
        </p:txBody>
      </p:sp>
      <p:sp>
        <p:nvSpPr>
          <p:cNvPr id="10" name="Titre 1">
            <a:extLst>
              <a:ext uri="{FF2B5EF4-FFF2-40B4-BE49-F238E27FC236}">
                <a16:creationId xmlns:a16="http://schemas.microsoft.com/office/drawing/2014/main" id="{08DFECDF-660D-30E7-F78F-2E1E9D3D4CFB}"/>
              </a:ext>
            </a:extLst>
          </p:cNvPr>
          <p:cNvSpPr txBox="1">
            <a:spLocks/>
          </p:cNvSpPr>
          <p:nvPr>
            <p:custDataLst>
              <p:tags r:id="rId1"/>
            </p:custDataLst>
          </p:nvPr>
        </p:nvSpPr>
        <p:spPr>
          <a:xfrm>
            <a:off x="7648029" y="2954372"/>
            <a:ext cx="1279283" cy="747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sp>
        <p:nvSpPr>
          <p:cNvPr id="11" name="Titre 1">
            <a:extLst>
              <a:ext uri="{FF2B5EF4-FFF2-40B4-BE49-F238E27FC236}">
                <a16:creationId xmlns:a16="http://schemas.microsoft.com/office/drawing/2014/main" id="{E3724917-E42D-1921-3BC1-4ADCCD3F294F}"/>
              </a:ext>
            </a:extLst>
          </p:cNvPr>
          <p:cNvSpPr txBox="1">
            <a:spLocks/>
          </p:cNvSpPr>
          <p:nvPr>
            <p:custDataLst>
              <p:tags r:id="rId2"/>
            </p:custDataLst>
          </p:nvPr>
        </p:nvSpPr>
        <p:spPr>
          <a:xfrm>
            <a:off x="3704297" y="2974432"/>
            <a:ext cx="1279283" cy="7473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CA" sz="3600" dirty="0">
                <a:latin typeface="Roboto" panose="02000000000000000000" pitchFamily="2" charset="0"/>
                <a:ea typeface="Roboto" panose="02000000000000000000" pitchFamily="2" charset="0"/>
                <a:cs typeface="Aharoni" panose="02010803020104030203" pitchFamily="2" charset="-79"/>
              </a:rPr>
              <a:t>+</a:t>
            </a:r>
          </a:p>
        </p:txBody>
      </p:sp>
      <p:pic>
        <p:nvPicPr>
          <p:cNvPr id="18" name="Image 13" descr="Une image contenant invertébré&#10;&#10;Description générée automatiquement">
            <a:extLst>
              <a:ext uri="{FF2B5EF4-FFF2-40B4-BE49-F238E27FC236}">
                <a16:creationId xmlns:a16="http://schemas.microsoft.com/office/drawing/2014/main" id="{3325F70F-02F7-3D4A-F3B8-0258C428B9B3}"/>
              </a:ext>
            </a:extLst>
          </p:cNvPr>
          <p:cNvPicPr>
            <a:picLocks noChangeAspect="1"/>
          </p:cNvPicPr>
          <p:nvPr/>
        </p:nvPicPr>
        <p:blipFill>
          <a:blip r:embed="rId5"/>
          <a:stretch>
            <a:fillRect/>
          </a:stretch>
        </p:blipFill>
        <p:spPr>
          <a:xfrm>
            <a:off x="8722775" y="2784451"/>
            <a:ext cx="2342267" cy="1289096"/>
          </a:xfrm>
          <a:prstGeom prst="rect">
            <a:avLst/>
          </a:prstGeom>
        </p:spPr>
      </p:pic>
      <p:pic>
        <p:nvPicPr>
          <p:cNvPr id="19" name="Image 15" descr="Une image contenant transport, pelle électrique&#10;&#10;Description générée automatiquement">
            <a:extLst>
              <a:ext uri="{FF2B5EF4-FFF2-40B4-BE49-F238E27FC236}">
                <a16:creationId xmlns:a16="http://schemas.microsoft.com/office/drawing/2014/main" id="{16F3E5CA-0830-0A14-8772-E801F9FEAA94}"/>
              </a:ext>
            </a:extLst>
          </p:cNvPr>
          <p:cNvPicPr>
            <a:picLocks noChangeAspect="1"/>
          </p:cNvPicPr>
          <p:nvPr/>
        </p:nvPicPr>
        <p:blipFill>
          <a:blip r:embed="rId6"/>
          <a:stretch>
            <a:fillRect/>
          </a:stretch>
        </p:blipFill>
        <p:spPr>
          <a:xfrm>
            <a:off x="5049172" y="2664522"/>
            <a:ext cx="2704956" cy="1528955"/>
          </a:xfrm>
          <a:prstGeom prst="rect">
            <a:avLst/>
          </a:prstGeom>
        </p:spPr>
      </p:pic>
      <p:pic>
        <p:nvPicPr>
          <p:cNvPr id="20" name="Image 17" descr="Une image contenant éléphant, herbe, extérieur, ciel&#10;&#10;Description générée automatiquement">
            <a:extLst>
              <a:ext uri="{FF2B5EF4-FFF2-40B4-BE49-F238E27FC236}">
                <a16:creationId xmlns:a16="http://schemas.microsoft.com/office/drawing/2014/main" id="{8FFAC913-40F7-D50B-B4BE-672AE57B4796}"/>
              </a:ext>
            </a:extLst>
          </p:cNvPr>
          <p:cNvPicPr>
            <a:picLocks noChangeAspect="1"/>
          </p:cNvPicPr>
          <p:nvPr/>
        </p:nvPicPr>
        <p:blipFill>
          <a:blip r:embed="rId7"/>
          <a:stretch>
            <a:fillRect/>
          </a:stretch>
        </p:blipFill>
        <p:spPr>
          <a:xfrm>
            <a:off x="1041941" y="2649746"/>
            <a:ext cx="2599659" cy="1463370"/>
          </a:xfrm>
          <a:prstGeom prst="rect">
            <a:avLst/>
          </a:prstGeom>
        </p:spPr>
      </p:pic>
      <p:sp>
        <p:nvSpPr>
          <p:cNvPr id="22" name="Sous-titre 2">
            <a:extLst>
              <a:ext uri="{FF2B5EF4-FFF2-40B4-BE49-F238E27FC236}">
                <a16:creationId xmlns:a16="http://schemas.microsoft.com/office/drawing/2014/main" id="{42130B78-31F0-AEDC-8103-802526CAB697}"/>
              </a:ext>
            </a:extLst>
          </p:cNvPr>
          <p:cNvSpPr txBox="1">
            <a:spLocks/>
          </p:cNvSpPr>
          <p:nvPr>
            <p:custDataLst>
              <p:tags r:id="rId3"/>
            </p:custDataLst>
          </p:nvPr>
        </p:nvSpPr>
        <p:spPr>
          <a:xfrm>
            <a:off x="1028592" y="4637967"/>
            <a:ext cx="10036450" cy="36753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1600" dirty="0">
                <a:latin typeface="Arial" panose="020B0604020202020204" pitchFamily="34" charset="0"/>
                <a:ea typeface="Roboto Lt" pitchFamily="2" charset="0"/>
                <a:cs typeface="Arial" panose="020B0604020202020204" pitchFamily="34" charset="0"/>
              </a:rPr>
              <a:t>L'inspiration de la trompe d'un éléphant rend le bras robotique plus précis et agile pour accomplir des tâches spécifiques.</a:t>
            </a:r>
            <a:r>
              <a:rPr lang="fr-FR" sz="1600" dirty="0">
                <a:latin typeface="Arial" panose="020B0604020202020204" pitchFamily="34" charset="0"/>
                <a:ea typeface="Roboto"/>
                <a:cs typeface="Arial" panose="020B0604020202020204" pitchFamily="34" charset="0"/>
              </a:rPr>
              <a:t> </a:t>
            </a:r>
          </a:p>
        </p:txBody>
      </p:sp>
    </p:spTree>
    <p:extLst>
      <p:ext uri="{BB962C8B-B14F-4D97-AF65-F5344CB8AC3E}">
        <p14:creationId xmlns:p14="http://schemas.microsoft.com/office/powerpoint/2010/main" val="2959912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05C88-E225-8C5C-685C-358DF9B69760}"/>
              </a:ext>
            </a:extLst>
          </p:cNvPr>
          <p:cNvSpPr>
            <a:spLocks noGrp="1"/>
          </p:cNvSpPr>
          <p:nvPr>
            <p:ph type="title"/>
          </p:nvPr>
        </p:nvSpPr>
        <p:spPr/>
        <p:txBody>
          <a:bodyPr>
            <a:normAutofit fontScale="90000"/>
          </a:bodyPr>
          <a:lstStyle/>
          <a:p>
            <a:r>
              <a:rPr lang="fr-CA" dirty="0"/>
              <a:t>Le remue-méninges « Brainstorming »</a:t>
            </a:r>
          </a:p>
        </p:txBody>
      </p:sp>
      <p:sp>
        <p:nvSpPr>
          <p:cNvPr id="3" name="Espace réservé du contenu 2">
            <a:extLst>
              <a:ext uri="{FF2B5EF4-FFF2-40B4-BE49-F238E27FC236}">
                <a16:creationId xmlns:a16="http://schemas.microsoft.com/office/drawing/2014/main" id="{F4E8481C-4518-04FB-A3B4-3A3471AE29BE}"/>
              </a:ext>
            </a:extLst>
          </p:cNvPr>
          <p:cNvSpPr>
            <a:spLocks noGrp="1"/>
          </p:cNvSpPr>
          <p:nvPr>
            <p:ph idx="1"/>
          </p:nvPr>
        </p:nvSpPr>
        <p:spPr/>
        <p:txBody>
          <a:bodyPr/>
          <a:lstStyle/>
          <a:p>
            <a:r>
              <a:rPr lang="fr-CA" dirty="0"/>
              <a:t>Ce sont des séances où les participants sont invités à partager sans jugement ni prétention, toutes les idées qu’ils peuvent trouver afin de trouver des solutions à une problématique commune.</a:t>
            </a:r>
          </a:p>
          <a:p>
            <a:endParaRPr lang="fr-CA" dirty="0"/>
          </a:p>
          <a:p>
            <a:r>
              <a:rPr lang="fr-CA" dirty="0"/>
              <a:t>Ces séances sont pratiques pour inspirer et guider les participants du projet vers une solution tangible à la problématique que le produit rencontre.</a:t>
            </a:r>
          </a:p>
          <a:p>
            <a:pPr marL="0" indent="0">
              <a:buNone/>
            </a:pPr>
            <a:endParaRPr lang="fr-CA" dirty="0"/>
          </a:p>
        </p:txBody>
      </p:sp>
    </p:spTree>
    <p:extLst>
      <p:ext uri="{BB962C8B-B14F-4D97-AF65-F5344CB8AC3E}">
        <p14:creationId xmlns:p14="http://schemas.microsoft.com/office/powerpoint/2010/main" val="17919286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BD90FBF1CE354459A06C055170AD682" ma:contentTypeVersion="14" ma:contentTypeDescription="Crée un document." ma:contentTypeScope="" ma:versionID="14842b6c2f4fef52cc04e9d3ded244b6">
  <xsd:schema xmlns:xsd="http://www.w3.org/2001/XMLSchema" xmlns:xs="http://www.w3.org/2001/XMLSchema" xmlns:p="http://schemas.microsoft.com/office/2006/metadata/properties" xmlns:ns2="dccb84a8-50ad-4bdd-8723-b3f01e4e8ca0" xmlns:ns3="d3ba748b-eadf-43c2-b4a4-06bc211162c6" targetNamespace="http://schemas.microsoft.com/office/2006/metadata/properties" ma:root="true" ma:fieldsID="0dd3b9f99237385362ed721993c4126f" ns2:_="" ns3:_="">
    <xsd:import namespace="dccb84a8-50ad-4bdd-8723-b3f01e4e8ca0"/>
    <xsd:import namespace="d3ba748b-eadf-43c2-b4a4-06bc211162c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2: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cb84a8-50ad-4bdd-8723-b3f01e4e8ca0"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dexed="true"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b9f45cee-2931-4167-895a-82b5d285c7ce}" ma:internalName="TaxCatchAll" ma:showField="CatchAllData" ma:web="dccb84a8-50ad-4bdd-8723-b3f01e4e8ca0">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ba748b-eadf-43c2-b4a4-06bc211162c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c078f0b-2305-4889-8198-ee398ad9d40f"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ccb84a8-50ad-4bdd-8723-b3f01e4e8ca0">QC6VWSTSPE23-1082571104-1472042</_dlc_DocId>
    <_dlc_DocIdUrl xmlns="dccb84a8-50ad-4bdd-8723-b3f01e4e8ca0">
      <Url>https://reseautechnoscience.sharepoint.com/sites/Serveur_R/_layouts/15/DocIdRedir.aspx?ID=QC6VWSTSPE23-1082571104-1472042</Url>
      <Description>QC6VWSTSPE23-1082571104-1472042</Description>
    </_dlc_DocIdUrl>
    <lcf76f155ced4ddcb4097134ff3c332f xmlns="d3ba748b-eadf-43c2-b4a4-06bc211162c6">
      <Terms xmlns="http://schemas.microsoft.com/office/infopath/2007/PartnerControls"/>
    </lcf76f155ced4ddcb4097134ff3c332f>
    <TaxCatchAll xmlns="dccb84a8-50ad-4bdd-8723-b3f01e4e8ca0" xsi:nil="true"/>
  </documentManagement>
</p:properties>
</file>

<file path=customXml/itemProps1.xml><?xml version="1.0" encoding="utf-8"?>
<ds:datastoreItem xmlns:ds="http://schemas.openxmlformats.org/officeDocument/2006/customXml" ds:itemID="{FCC18F19-A98A-4369-B703-66DABAFDCD89}">
  <ds:schemaRefs>
    <ds:schemaRef ds:uri="http://schemas.microsoft.com/sharepoint/v3/contenttype/forms"/>
  </ds:schemaRefs>
</ds:datastoreItem>
</file>

<file path=customXml/itemProps2.xml><?xml version="1.0" encoding="utf-8"?>
<ds:datastoreItem xmlns:ds="http://schemas.openxmlformats.org/officeDocument/2006/customXml" ds:itemID="{A55BE5BE-B9B0-43CC-BF5A-DC633C31CD85}">
  <ds:schemaRefs>
    <ds:schemaRef ds:uri="http://schemas.microsoft.com/sharepoint/events"/>
  </ds:schemaRefs>
</ds:datastoreItem>
</file>

<file path=customXml/itemProps3.xml><?xml version="1.0" encoding="utf-8"?>
<ds:datastoreItem xmlns:ds="http://schemas.openxmlformats.org/officeDocument/2006/customXml" ds:itemID="{CC145B80-D802-4435-AE50-BCBBB7A7F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cb84a8-50ad-4bdd-8723-b3f01e4e8ca0"/>
    <ds:schemaRef ds:uri="d3ba748b-eadf-43c2-b4a4-06bc211162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47C2346-E5B2-4979-93EA-51EBA9B42457}"/>
</file>

<file path=docProps/app.xml><?xml version="1.0" encoding="utf-8"?>
<Properties xmlns="http://schemas.openxmlformats.org/officeDocument/2006/extended-properties" xmlns:vt="http://schemas.openxmlformats.org/officeDocument/2006/docPropsVTypes">
  <Template/>
  <TotalTime>339</TotalTime>
  <Words>1031</Words>
  <Application>Microsoft Office PowerPoint</Application>
  <PresentationFormat>Grand écran</PresentationFormat>
  <Paragraphs>114</Paragraphs>
  <Slides>21</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Arial Black</vt:lpstr>
      <vt:lpstr>Calibri</vt:lpstr>
      <vt:lpstr>Futura PT Book</vt:lpstr>
      <vt:lpstr>Roboto</vt:lpstr>
      <vt:lpstr>Roboto Lt</vt:lpstr>
      <vt:lpstr>1_Thème Office</vt:lpstr>
      <vt:lpstr>Le biomimétisme</vt:lpstr>
      <vt:lpstr>Contenu pédagogique</vt:lpstr>
      <vt:lpstr>Qu'est-ce le biomimétisme?</vt:lpstr>
      <vt:lpstr>Qu'est-ce le biomimétisme?</vt:lpstr>
      <vt:lpstr>Qu'est-ce le biomimétisme?</vt:lpstr>
      <vt:lpstr>Exemples de biomimétisme</vt:lpstr>
      <vt:lpstr>Exemples de biomimétisme</vt:lpstr>
      <vt:lpstr>Exemples de biomimétisme</vt:lpstr>
      <vt:lpstr>Le remue-méninges « Brainstorming »</vt:lpstr>
      <vt:lpstr>Le remue-méninges « Brainstorming »</vt:lpstr>
      <vt:lpstr>Remue-méninges sur le biomimétisme</vt:lpstr>
      <vt:lpstr>Remue-méninges sur le biomimétisme</vt:lpstr>
      <vt:lpstr>Remue-méninges sur le biomimétisme</vt:lpstr>
      <vt:lpstr>Remue-méninges sur le biomimétisme</vt:lpstr>
      <vt:lpstr>Qu’est-ce que la planche d’inspiration « Moodboard »?</vt:lpstr>
      <vt:lpstr>Plan de déroulement de l’activité</vt:lpstr>
      <vt:lpstr>Plan de déroulement de l’activité</vt:lpstr>
      <vt:lpstr>Plan de déroulement de l’activité</vt:lpstr>
      <vt:lpstr>En conclusion</vt:lpstr>
      <vt:lpstr>Sources</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biomimétisme</dc:title>
  <dc:creator>Mégane Ruchlejmer</dc:creator>
  <cp:lastModifiedBy>Mégane Ruchlejmer</cp:lastModifiedBy>
  <cp:revision>7</cp:revision>
  <dcterms:created xsi:type="dcterms:W3CDTF">2023-12-19T15:06:43Z</dcterms:created>
  <dcterms:modified xsi:type="dcterms:W3CDTF">2023-12-20T17:07:45Z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0x0101002BD90FBF1CE354459A06C055170AD682</vt:lpwstr>
  </property>
  <property fmtid="{D5CDD505-2E9C-101B-9397-08002B2CF9AE}" pid="3" name="_dlc_DocIdItemGuid">
    <vt:lpwstr>b54348b9-072c-4376-9ffc-38abcc76983e</vt:lpwstr>
  </property>
</Properties>
</file>