
<file path=[Content_Types].xml><?xml version="1.0" encoding="utf-8"?>
<Types xmlns="http://schemas.openxmlformats.org/package/2006/content-types">
  <Default Extension="emf" ContentType="image/x-em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2"/>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D39B139-6012-7FA7-CD83-F8A420EE34BE}" name="Mégane Ruchlejmer" initials="MR" userId="S::mruchlejmer@technoscience.ca::95942295-6d2b-4193-a3fc-61cdaf88fb6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2138"/>
    <a:srgbClr val="4D4D4D"/>
    <a:srgbClr val="AFB6B6"/>
    <a:srgbClr val="608D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0160" autoAdjust="0"/>
  </p:normalViewPr>
  <p:slideViewPr>
    <p:cSldViewPr snapToGrid="0">
      <p:cViewPr varScale="1">
        <p:scale>
          <a:sx n="82" d="100"/>
          <a:sy n="82" d="100"/>
        </p:scale>
        <p:origin x="95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7ADD79-02B2-43DE-8AF2-3AA6584D4DEC}" type="datetimeFigureOut">
              <a:rPr lang="fr-CA" smtClean="0"/>
              <a:t>2023-12-20</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86D147-D7ED-4B34-AC0D-505E2127B546}" type="slidenum">
              <a:rPr lang="fr-CA" smtClean="0"/>
              <a:t>‹N°›</a:t>
            </a:fld>
            <a:endParaRPr lang="fr-CA"/>
          </a:p>
        </p:txBody>
      </p:sp>
    </p:spTree>
    <p:extLst>
      <p:ext uri="{BB962C8B-B14F-4D97-AF65-F5344CB8AC3E}">
        <p14:creationId xmlns:p14="http://schemas.microsoft.com/office/powerpoint/2010/main" val="1792174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Cf. Cahier de l’élève</a:t>
            </a:r>
          </a:p>
        </p:txBody>
      </p:sp>
      <p:sp>
        <p:nvSpPr>
          <p:cNvPr id="4" name="Espace réservé du numéro de diapositive 3"/>
          <p:cNvSpPr>
            <a:spLocks noGrp="1"/>
          </p:cNvSpPr>
          <p:nvPr>
            <p:ph type="sldNum" sz="quarter" idx="5"/>
          </p:nvPr>
        </p:nvSpPr>
        <p:spPr/>
        <p:txBody>
          <a:bodyPr/>
          <a:lstStyle/>
          <a:p>
            <a:fld id="{5F86D147-D7ED-4B34-AC0D-505E2127B546}" type="slidenum">
              <a:rPr lang="fr-CA" smtClean="0"/>
              <a:t>10</a:t>
            </a:fld>
            <a:endParaRPr lang="fr-CA"/>
          </a:p>
        </p:txBody>
      </p:sp>
    </p:spTree>
    <p:extLst>
      <p:ext uri="{BB962C8B-B14F-4D97-AF65-F5344CB8AC3E}">
        <p14:creationId xmlns:p14="http://schemas.microsoft.com/office/powerpoint/2010/main" val="1559190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dirty="0"/>
              <a:t>Cf. Cahier de l’élève</a:t>
            </a:r>
          </a:p>
          <a:p>
            <a:endParaRPr lang="fr-CA" dirty="0"/>
          </a:p>
        </p:txBody>
      </p:sp>
      <p:sp>
        <p:nvSpPr>
          <p:cNvPr id="4" name="Espace réservé du numéro de diapositive 3"/>
          <p:cNvSpPr>
            <a:spLocks noGrp="1"/>
          </p:cNvSpPr>
          <p:nvPr>
            <p:ph type="sldNum" sz="quarter" idx="5"/>
          </p:nvPr>
        </p:nvSpPr>
        <p:spPr/>
        <p:txBody>
          <a:bodyPr/>
          <a:lstStyle/>
          <a:p>
            <a:fld id="{5F86D147-D7ED-4B34-AC0D-505E2127B546}" type="slidenum">
              <a:rPr lang="fr-CA" smtClean="0"/>
              <a:t>11</a:t>
            </a:fld>
            <a:endParaRPr lang="fr-CA"/>
          </a:p>
        </p:txBody>
      </p:sp>
    </p:spTree>
    <p:extLst>
      <p:ext uri="{BB962C8B-B14F-4D97-AF65-F5344CB8AC3E}">
        <p14:creationId xmlns:p14="http://schemas.microsoft.com/office/powerpoint/2010/main" val="2372677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dirty="0"/>
              <a:t>Cf. Cahier de l’élève</a:t>
            </a:r>
          </a:p>
          <a:p>
            <a:endParaRPr lang="fr-CA" dirty="0"/>
          </a:p>
        </p:txBody>
      </p:sp>
      <p:sp>
        <p:nvSpPr>
          <p:cNvPr id="4" name="Espace réservé du numéro de diapositive 3"/>
          <p:cNvSpPr>
            <a:spLocks noGrp="1"/>
          </p:cNvSpPr>
          <p:nvPr>
            <p:ph type="sldNum" sz="quarter" idx="5"/>
          </p:nvPr>
        </p:nvSpPr>
        <p:spPr/>
        <p:txBody>
          <a:bodyPr/>
          <a:lstStyle/>
          <a:p>
            <a:fld id="{5F86D147-D7ED-4B34-AC0D-505E2127B546}" type="slidenum">
              <a:rPr lang="fr-CA" smtClean="0"/>
              <a:t>12</a:t>
            </a:fld>
            <a:endParaRPr lang="fr-CA"/>
          </a:p>
        </p:txBody>
      </p:sp>
    </p:spTree>
    <p:extLst>
      <p:ext uri="{BB962C8B-B14F-4D97-AF65-F5344CB8AC3E}">
        <p14:creationId xmlns:p14="http://schemas.microsoft.com/office/powerpoint/2010/main" val="2825594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dirty="0"/>
              <a:t>Cf. Cahier de l’élève</a:t>
            </a:r>
          </a:p>
          <a:p>
            <a:endParaRPr lang="fr-CA" dirty="0"/>
          </a:p>
        </p:txBody>
      </p:sp>
      <p:sp>
        <p:nvSpPr>
          <p:cNvPr id="4" name="Espace réservé du numéro de diapositive 3"/>
          <p:cNvSpPr>
            <a:spLocks noGrp="1"/>
          </p:cNvSpPr>
          <p:nvPr>
            <p:ph type="sldNum" sz="quarter" idx="5"/>
          </p:nvPr>
        </p:nvSpPr>
        <p:spPr/>
        <p:txBody>
          <a:bodyPr/>
          <a:lstStyle/>
          <a:p>
            <a:fld id="{5F86D147-D7ED-4B34-AC0D-505E2127B546}" type="slidenum">
              <a:rPr lang="fr-CA" smtClean="0"/>
              <a:t>13</a:t>
            </a:fld>
            <a:endParaRPr lang="fr-CA"/>
          </a:p>
        </p:txBody>
      </p:sp>
    </p:spTree>
    <p:extLst>
      <p:ext uri="{BB962C8B-B14F-4D97-AF65-F5344CB8AC3E}">
        <p14:creationId xmlns:p14="http://schemas.microsoft.com/office/powerpoint/2010/main" val="3314628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A3540E-E122-BE33-052D-E236073E508D}"/>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88A2010C-6871-D0AB-17BD-5062C8B54681}"/>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E58DEDFC-F239-7965-FB86-C9B903DA0145}"/>
              </a:ext>
            </a:extLst>
          </p:cNvPr>
          <p:cNvSpPr>
            <a:spLocks noGrp="1"/>
          </p:cNvSpPr>
          <p:nvPr>
            <p:ph type="dt" sz="half" idx="10"/>
          </p:nvPr>
        </p:nvSpPr>
        <p:spPr/>
        <p:txBody>
          <a:bodyPr/>
          <a:lstStyle/>
          <a:p>
            <a:fld id="{54CD7C73-EEF9-4579-BFF5-3D67045F48BD}" type="datetimeFigureOut">
              <a:rPr lang="fr-CA" smtClean="0"/>
              <a:t>2023-12-20</a:t>
            </a:fld>
            <a:endParaRPr lang="fr-CA"/>
          </a:p>
        </p:txBody>
      </p:sp>
      <p:sp>
        <p:nvSpPr>
          <p:cNvPr id="5" name="Espace réservé du pied de page 4">
            <a:extLst>
              <a:ext uri="{FF2B5EF4-FFF2-40B4-BE49-F238E27FC236}">
                <a16:creationId xmlns:a16="http://schemas.microsoft.com/office/drawing/2014/main" id="{EA04A5DC-39AC-9577-A31E-183DD727D29A}"/>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95134A0D-C577-5534-7F83-5C5228897024}"/>
              </a:ext>
            </a:extLst>
          </p:cNvPr>
          <p:cNvSpPr>
            <a:spLocks noGrp="1"/>
          </p:cNvSpPr>
          <p:nvPr>
            <p:ph type="sldNum" sz="quarter" idx="12"/>
          </p:nvPr>
        </p:nvSpPr>
        <p:spPr/>
        <p:txBody>
          <a:bodyPr/>
          <a:lstStyle/>
          <a:p>
            <a:fld id="{8E0F2834-A816-4530-8E71-4F9BE0FA1FA8}" type="slidenum">
              <a:rPr lang="fr-CA" smtClean="0"/>
              <a:t>‹N°›</a:t>
            </a:fld>
            <a:endParaRPr lang="fr-CA"/>
          </a:p>
        </p:txBody>
      </p:sp>
    </p:spTree>
    <p:extLst>
      <p:ext uri="{BB962C8B-B14F-4D97-AF65-F5344CB8AC3E}">
        <p14:creationId xmlns:p14="http://schemas.microsoft.com/office/powerpoint/2010/main" val="426729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1117CC-5413-EE5B-A15D-A4571806A9AF}"/>
              </a:ext>
            </a:extLst>
          </p:cNvPr>
          <p:cNvSpPr>
            <a:spLocks noGrp="1"/>
          </p:cNvSpPr>
          <p:nvPr>
            <p:ph type="title"/>
          </p:nvPr>
        </p:nvSpPr>
        <p:spPr>
          <a:prstGeom prst="rect">
            <a:avLst/>
          </a:prstGeom>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C18F5B32-90B3-14A2-AB02-BB15F3A7AA91}"/>
              </a:ext>
            </a:extLst>
          </p:cNvPr>
          <p:cNvSpPr>
            <a:spLocks noGrp="1"/>
          </p:cNvSpPr>
          <p:nvPr>
            <p:ph idx="1"/>
          </p:nvPr>
        </p:nvSpPr>
        <p:spPr>
          <a:prstGeom prst="rect">
            <a:avLst/>
          </a:prstGeo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A" dirty="0"/>
          </a:p>
        </p:txBody>
      </p:sp>
      <p:sp>
        <p:nvSpPr>
          <p:cNvPr id="4" name="Espace réservé de la date 3">
            <a:extLst>
              <a:ext uri="{FF2B5EF4-FFF2-40B4-BE49-F238E27FC236}">
                <a16:creationId xmlns:a16="http://schemas.microsoft.com/office/drawing/2014/main" id="{35D7EB85-062B-0DEB-915B-794D94B4C5D8}"/>
              </a:ext>
            </a:extLst>
          </p:cNvPr>
          <p:cNvSpPr>
            <a:spLocks noGrp="1"/>
          </p:cNvSpPr>
          <p:nvPr>
            <p:ph type="dt" sz="half" idx="10"/>
          </p:nvPr>
        </p:nvSpPr>
        <p:spPr/>
        <p:txBody>
          <a:bodyPr/>
          <a:lstStyle/>
          <a:p>
            <a:fld id="{54CD7C73-EEF9-4579-BFF5-3D67045F48BD}" type="datetimeFigureOut">
              <a:rPr lang="fr-CA" smtClean="0"/>
              <a:t>2023-12-20</a:t>
            </a:fld>
            <a:endParaRPr lang="fr-CA"/>
          </a:p>
        </p:txBody>
      </p:sp>
      <p:sp>
        <p:nvSpPr>
          <p:cNvPr id="5" name="Espace réservé du pied de page 4">
            <a:extLst>
              <a:ext uri="{FF2B5EF4-FFF2-40B4-BE49-F238E27FC236}">
                <a16:creationId xmlns:a16="http://schemas.microsoft.com/office/drawing/2014/main" id="{0BAD1ECE-F7AB-0605-EE1E-5AE05E0598C4}"/>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83A5ECE1-3736-67E4-C89E-E503030262B9}"/>
              </a:ext>
            </a:extLst>
          </p:cNvPr>
          <p:cNvSpPr>
            <a:spLocks noGrp="1"/>
          </p:cNvSpPr>
          <p:nvPr>
            <p:ph type="sldNum" sz="quarter" idx="12"/>
          </p:nvPr>
        </p:nvSpPr>
        <p:spPr/>
        <p:txBody>
          <a:bodyPr/>
          <a:lstStyle/>
          <a:p>
            <a:fld id="{8E0F2834-A816-4530-8E71-4F9BE0FA1FA8}" type="slidenum">
              <a:rPr lang="fr-CA" smtClean="0"/>
              <a:t>‹N°›</a:t>
            </a:fld>
            <a:endParaRPr lang="fr-CA"/>
          </a:p>
        </p:txBody>
      </p:sp>
    </p:spTree>
    <p:extLst>
      <p:ext uri="{BB962C8B-B14F-4D97-AF65-F5344CB8AC3E}">
        <p14:creationId xmlns:p14="http://schemas.microsoft.com/office/powerpoint/2010/main" val="3039063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59576C0-7823-C1B3-30DD-02EFB8277451}"/>
              </a:ext>
            </a:extLst>
          </p:cNvPr>
          <p:cNvSpPr>
            <a:spLocks noGrp="1"/>
          </p:cNvSpPr>
          <p:nvPr>
            <p:ph sz="half" idx="1"/>
          </p:nvPr>
        </p:nvSpPr>
        <p:spPr>
          <a:xfrm>
            <a:off x="838200" y="1825625"/>
            <a:ext cx="5181600" cy="435133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540D6FB8-27A2-A341-2C7D-2C71266A162B}"/>
              </a:ext>
            </a:extLst>
          </p:cNvPr>
          <p:cNvSpPr>
            <a:spLocks noGrp="1"/>
          </p:cNvSpPr>
          <p:nvPr>
            <p:ph sz="half" idx="2"/>
          </p:nvPr>
        </p:nvSpPr>
        <p:spPr>
          <a:xfrm>
            <a:off x="6172200" y="1825625"/>
            <a:ext cx="5181600" cy="435133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CAA75C3E-E5D4-83DD-7C6B-5DC3D20A40C1}"/>
              </a:ext>
            </a:extLst>
          </p:cNvPr>
          <p:cNvSpPr>
            <a:spLocks noGrp="1"/>
          </p:cNvSpPr>
          <p:nvPr>
            <p:ph type="dt" sz="half" idx="10"/>
          </p:nvPr>
        </p:nvSpPr>
        <p:spPr/>
        <p:txBody>
          <a:bodyPr/>
          <a:lstStyle/>
          <a:p>
            <a:fld id="{54CD7C73-EEF9-4579-BFF5-3D67045F48BD}" type="datetimeFigureOut">
              <a:rPr lang="fr-CA" smtClean="0"/>
              <a:t>2023-12-20</a:t>
            </a:fld>
            <a:endParaRPr lang="fr-CA"/>
          </a:p>
        </p:txBody>
      </p:sp>
      <p:sp>
        <p:nvSpPr>
          <p:cNvPr id="6" name="Espace réservé du pied de page 5">
            <a:extLst>
              <a:ext uri="{FF2B5EF4-FFF2-40B4-BE49-F238E27FC236}">
                <a16:creationId xmlns:a16="http://schemas.microsoft.com/office/drawing/2014/main" id="{0ACD3D94-3AE3-2B2D-CFD2-359AA4D2E2F6}"/>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73B99CE6-B8E7-EE39-B2C4-EC215F4FBA74}"/>
              </a:ext>
            </a:extLst>
          </p:cNvPr>
          <p:cNvSpPr>
            <a:spLocks noGrp="1"/>
          </p:cNvSpPr>
          <p:nvPr>
            <p:ph type="sldNum" sz="quarter" idx="12"/>
          </p:nvPr>
        </p:nvSpPr>
        <p:spPr/>
        <p:txBody>
          <a:bodyPr/>
          <a:lstStyle/>
          <a:p>
            <a:fld id="{8E0F2834-A816-4530-8E71-4F9BE0FA1FA8}" type="slidenum">
              <a:rPr lang="fr-CA" smtClean="0"/>
              <a:t>‹N°›</a:t>
            </a:fld>
            <a:endParaRPr lang="fr-CA"/>
          </a:p>
        </p:txBody>
      </p:sp>
      <p:sp>
        <p:nvSpPr>
          <p:cNvPr id="8" name="Titre 1">
            <a:extLst>
              <a:ext uri="{FF2B5EF4-FFF2-40B4-BE49-F238E27FC236}">
                <a16:creationId xmlns:a16="http://schemas.microsoft.com/office/drawing/2014/main" id="{107B53B6-95CD-EDBD-0FC1-7FEE6B1C8822}"/>
              </a:ext>
            </a:extLst>
          </p:cNvPr>
          <p:cNvSpPr>
            <a:spLocks noGrp="1"/>
          </p:cNvSpPr>
          <p:nvPr>
            <p:ph type="title"/>
          </p:nvPr>
        </p:nvSpPr>
        <p:spPr>
          <a:xfrm>
            <a:off x="838200" y="798022"/>
            <a:ext cx="10515600" cy="892666"/>
          </a:xfrm>
          <a:prstGeom prst="rect">
            <a:avLst/>
          </a:prstGeom>
        </p:spPr>
        <p:txBody>
          <a:bodyPr/>
          <a:lstStyle/>
          <a:p>
            <a:r>
              <a:rPr lang="fr-FR"/>
              <a:t>Modifiez le style du titre</a:t>
            </a:r>
            <a:endParaRPr lang="fr-CA"/>
          </a:p>
        </p:txBody>
      </p:sp>
    </p:spTree>
    <p:extLst>
      <p:ext uri="{BB962C8B-B14F-4D97-AF65-F5344CB8AC3E}">
        <p14:creationId xmlns:p14="http://schemas.microsoft.com/office/powerpoint/2010/main" val="2569098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40EFD803-0A13-E543-D941-9090E4EE94AD}"/>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C3685FD-7134-7940-9BBB-DFEEE638D48C}"/>
              </a:ext>
            </a:extLst>
          </p:cNvPr>
          <p:cNvSpPr>
            <a:spLocks noGrp="1"/>
          </p:cNvSpPr>
          <p:nvPr>
            <p:ph sz="half" idx="2"/>
          </p:nvPr>
        </p:nvSpPr>
        <p:spPr>
          <a:xfrm>
            <a:off x="839788" y="2505075"/>
            <a:ext cx="5157787" cy="36845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E7DDA3C6-4BF6-0819-51DB-A6695463CBB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DB7711C-617C-89B0-AAA5-485ADCC9165D}"/>
              </a:ext>
            </a:extLst>
          </p:cNvPr>
          <p:cNvSpPr>
            <a:spLocks noGrp="1"/>
          </p:cNvSpPr>
          <p:nvPr>
            <p:ph sz="quarter" idx="4"/>
          </p:nvPr>
        </p:nvSpPr>
        <p:spPr>
          <a:xfrm>
            <a:off x="6172200" y="2505075"/>
            <a:ext cx="5183188" cy="36845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ACF90EA8-4D0B-1FC5-DCC0-E7F28071DA17}"/>
              </a:ext>
            </a:extLst>
          </p:cNvPr>
          <p:cNvSpPr>
            <a:spLocks noGrp="1"/>
          </p:cNvSpPr>
          <p:nvPr>
            <p:ph type="dt" sz="half" idx="10"/>
          </p:nvPr>
        </p:nvSpPr>
        <p:spPr/>
        <p:txBody>
          <a:bodyPr/>
          <a:lstStyle/>
          <a:p>
            <a:fld id="{54CD7C73-EEF9-4579-BFF5-3D67045F48BD}" type="datetimeFigureOut">
              <a:rPr lang="fr-CA" smtClean="0"/>
              <a:t>2023-12-20</a:t>
            </a:fld>
            <a:endParaRPr lang="fr-CA"/>
          </a:p>
        </p:txBody>
      </p:sp>
      <p:sp>
        <p:nvSpPr>
          <p:cNvPr id="8" name="Espace réservé du pied de page 7">
            <a:extLst>
              <a:ext uri="{FF2B5EF4-FFF2-40B4-BE49-F238E27FC236}">
                <a16:creationId xmlns:a16="http://schemas.microsoft.com/office/drawing/2014/main" id="{22B52EA8-A265-EE89-11F4-E8448118FCF5}"/>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DFB938D6-4FA7-E574-3A8A-6D8F498444F4}"/>
              </a:ext>
            </a:extLst>
          </p:cNvPr>
          <p:cNvSpPr>
            <a:spLocks noGrp="1"/>
          </p:cNvSpPr>
          <p:nvPr>
            <p:ph type="sldNum" sz="quarter" idx="12"/>
          </p:nvPr>
        </p:nvSpPr>
        <p:spPr/>
        <p:txBody>
          <a:bodyPr/>
          <a:lstStyle/>
          <a:p>
            <a:fld id="{8E0F2834-A816-4530-8E71-4F9BE0FA1FA8}" type="slidenum">
              <a:rPr lang="fr-CA" smtClean="0"/>
              <a:t>‹N°›</a:t>
            </a:fld>
            <a:endParaRPr lang="fr-CA"/>
          </a:p>
        </p:txBody>
      </p:sp>
      <p:sp>
        <p:nvSpPr>
          <p:cNvPr id="10" name="Titre 1">
            <a:extLst>
              <a:ext uri="{FF2B5EF4-FFF2-40B4-BE49-F238E27FC236}">
                <a16:creationId xmlns:a16="http://schemas.microsoft.com/office/drawing/2014/main" id="{D30967AE-033A-DEC5-EF6E-652E3543DBEF}"/>
              </a:ext>
            </a:extLst>
          </p:cNvPr>
          <p:cNvSpPr>
            <a:spLocks noGrp="1"/>
          </p:cNvSpPr>
          <p:nvPr>
            <p:ph type="title"/>
          </p:nvPr>
        </p:nvSpPr>
        <p:spPr>
          <a:xfrm>
            <a:off x="838200" y="798022"/>
            <a:ext cx="10515600" cy="892666"/>
          </a:xfrm>
          <a:prstGeom prst="rect">
            <a:avLst/>
          </a:prstGeom>
        </p:spPr>
        <p:txBody>
          <a:bodyPr/>
          <a:lstStyle/>
          <a:p>
            <a:r>
              <a:rPr lang="fr-FR"/>
              <a:t>Modifiez le style du titre</a:t>
            </a:r>
            <a:endParaRPr lang="fr-CA"/>
          </a:p>
        </p:txBody>
      </p:sp>
    </p:spTree>
    <p:extLst>
      <p:ext uri="{BB962C8B-B14F-4D97-AF65-F5344CB8AC3E}">
        <p14:creationId xmlns:p14="http://schemas.microsoft.com/office/powerpoint/2010/main" val="3561004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id="{BB72246D-3D90-0FB9-2A27-FB9D29018A57}"/>
              </a:ext>
            </a:extLst>
          </p:cNvPr>
          <p:cNvSpPr>
            <a:spLocks noGrp="1"/>
          </p:cNvSpPr>
          <p:nvPr>
            <p:ph type="dt" sz="half" idx="10"/>
          </p:nvPr>
        </p:nvSpPr>
        <p:spPr/>
        <p:txBody>
          <a:bodyPr/>
          <a:lstStyle/>
          <a:p>
            <a:fld id="{54CD7C73-EEF9-4579-BFF5-3D67045F48BD}" type="datetimeFigureOut">
              <a:rPr lang="fr-CA" smtClean="0"/>
              <a:t>2023-12-20</a:t>
            </a:fld>
            <a:endParaRPr lang="fr-CA"/>
          </a:p>
        </p:txBody>
      </p:sp>
      <p:sp>
        <p:nvSpPr>
          <p:cNvPr id="4" name="Espace réservé du pied de page 3">
            <a:extLst>
              <a:ext uri="{FF2B5EF4-FFF2-40B4-BE49-F238E27FC236}">
                <a16:creationId xmlns:a16="http://schemas.microsoft.com/office/drawing/2014/main" id="{2FFBE86C-EB75-3D8B-BE0F-A52EA0C3589A}"/>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BF7C9F23-E00A-2432-0558-0B1399D75B0C}"/>
              </a:ext>
            </a:extLst>
          </p:cNvPr>
          <p:cNvSpPr>
            <a:spLocks noGrp="1"/>
          </p:cNvSpPr>
          <p:nvPr>
            <p:ph type="sldNum" sz="quarter" idx="12"/>
          </p:nvPr>
        </p:nvSpPr>
        <p:spPr/>
        <p:txBody>
          <a:bodyPr/>
          <a:lstStyle/>
          <a:p>
            <a:fld id="{8E0F2834-A816-4530-8E71-4F9BE0FA1FA8}" type="slidenum">
              <a:rPr lang="fr-CA" smtClean="0"/>
              <a:t>‹N°›</a:t>
            </a:fld>
            <a:endParaRPr lang="fr-CA"/>
          </a:p>
        </p:txBody>
      </p:sp>
      <p:sp>
        <p:nvSpPr>
          <p:cNvPr id="6" name="Titre 1">
            <a:extLst>
              <a:ext uri="{FF2B5EF4-FFF2-40B4-BE49-F238E27FC236}">
                <a16:creationId xmlns:a16="http://schemas.microsoft.com/office/drawing/2014/main" id="{EFCF9C7D-3C4C-5969-E6FE-AC918490A51E}"/>
              </a:ext>
            </a:extLst>
          </p:cNvPr>
          <p:cNvSpPr>
            <a:spLocks noGrp="1"/>
          </p:cNvSpPr>
          <p:nvPr>
            <p:ph type="title"/>
          </p:nvPr>
        </p:nvSpPr>
        <p:spPr>
          <a:xfrm>
            <a:off x="838200" y="798022"/>
            <a:ext cx="10515600" cy="892666"/>
          </a:xfrm>
          <a:prstGeom prst="rect">
            <a:avLst/>
          </a:prstGeom>
        </p:spPr>
        <p:txBody>
          <a:bodyPr/>
          <a:lstStyle/>
          <a:p>
            <a:r>
              <a:rPr lang="fr-FR"/>
              <a:t>Modifiez le style du titre</a:t>
            </a:r>
            <a:endParaRPr lang="fr-CA"/>
          </a:p>
        </p:txBody>
      </p:sp>
    </p:spTree>
    <p:extLst>
      <p:ext uri="{BB962C8B-B14F-4D97-AF65-F5344CB8AC3E}">
        <p14:creationId xmlns:p14="http://schemas.microsoft.com/office/powerpoint/2010/main" val="2791320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DC87D12-019E-A817-44DF-D1B7A5244F8D}"/>
              </a:ext>
            </a:extLst>
          </p:cNvPr>
          <p:cNvSpPr>
            <a:spLocks noGrp="1"/>
          </p:cNvSpPr>
          <p:nvPr>
            <p:ph type="dt" sz="half" idx="10"/>
          </p:nvPr>
        </p:nvSpPr>
        <p:spPr/>
        <p:txBody>
          <a:bodyPr/>
          <a:lstStyle/>
          <a:p>
            <a:fld id="{54CD7C73-EEF9-4579-BFF5-3D67045F48BD}" type="datetimeFigureOut">
              <a:rPr lang="fr-CA" smtClean="0"/>
              <a:t>2023-12-20</a:t>
            </a:fld>
            <a:endParaRPr lang="fr-CA"/>
          </a:p>
        </p:txBody>
      </p:sp>
      <p:sp>
        <p:nvSpPr>
          <p:cNvPr id="3" name="Espace réservé du pied de page 2">
            <a:extLst>
              <a:ext uri="{FF2B5EF4-FFF2-40B4-BE49-F238E27FC236}">
                <a16:creationId xmlns:a16="http://schemas.microsoft.com/office/drawing/2014/main" id="{FE4AC6A5-F538-AD7D-B978-D3C2E4C9E69E}"/>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7C7B06DF-4D6E-931B-CFDA-27E5C3F6D6FF}"/>
              </a:ext>
            </a:extLst>
          </p:cNvPr>
          <p:cNvSpPr>
            <a:spLocks noGrp="1"/>
          </p:cNvSpPr>
          <p:nvPr>
            <p:ph type="sldNum" sz="quarter" idx="12"/>
          </p:nvPr>
        </p:nvSpPr>
        <p:spPr/>
        <p:txBody>
          <a:bodyPr/>
          <a:lstStyle/>
          <a:p>
            <a:fld id="{8E0F2834-A816-4530-8E71-4F9BE0FA1FA8}" type="slidenum">
              <a:rPr lang="fr-CA" smtClean="0"/>
              <a:t>‹N°›</a:t>
            </a:fld>
            <a:endParaRPr lang="fr-CA"/>
          </a:p>
        </p:txBody>
      </p:sp>
    </p:spTree>
    <p:extLst>
      <p:ext uri="{BB962C8B-B14F-4D97-AF65-F5344CB8AC3E}">
        <p14:creationId xmlns:p14="http://schemas.microsoft.com/office/powerpoint/2010/main" val="2139122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163F5150-4557-04F2-31AF-57D707A3431D}"/>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24024" y="29094"/>
            <a:ext cx="12167976" cy="6799811"/>
          </a:xfrm>
          <a:prstGeom prst="rect">
            <a:avLst/>
          </a:prstGeom>
        </p:spPr>
      </p:pic>
      <p:sp>
        <p:nvSpPr>
          <p:cNvPr id="2" name="Espace réservé du titre 1">
            <a:extLst>
              <a:ext uri="{FF2B5EF4-FFF2-40B4-BE49-F238E27FC236}">
                <a16:creationId xmlns:a16="http://schemas.microsoft.com/office/drawing/2014/main" id="{F5B8B1F2-8A17-C06B-3CAD-46F51A616E80}"/>
              </a:ext>
            </a:extLst>
          </p:cNvPr>
          <p:cNvSpPr>
            <a:spLocks noGrp="1"/>
          </p:cNvSpPr>
          <p:nvPr>
            <p:ph type="title"/>
          </p:nvPr>
        </p:nvSpPr>
        <p:spPr>
          <a:xfrm>
            <a:off x="838200" y="798022"/>
            <a:ext cx="10515600" cy="892666"/>
          </a:xfrm>
          <a:prstGeom prst="rect">
            <a:avLst/>
          </a:prstGeom>
        </p:spPr>
        <p:txBody>
          <a:bodyPr vert="horz" lIns="91440" tIns="45720" rIns="91440" bIns="45720" rtlCol="0" anchor="ctr">
            <a:normAutofit/>
          </a:bodyPr>
          <a:lstStyle/>
          <a:p>
            <a:r>
              <a:rPr lang="fr-FR" dirty="0"/>
              <a:t>Modifiez le style du titre</a:t>
            </a:r>
            <a:endParaRPr lang="fr-CA" dirty="0"/>
          </a:p>
        </p:txBody>
      </p:sp>
      <p:sp>
        <p:nvSpPr>
          <p:cNvPr id="3" name="Espace réservé du texte 2">
            <a:extLst>
              <a:ext uri="{FF2B5EF4-FFF2-40B4-BE49-F238E27FC236}">
                <a16:creationId xmlns:a16="http://schemas.microsoft.com/office/drawing/2014/main" id="{88EC5A89-7A65-5483-AC65-5D100C546C34}"/>
              </a:ext>
            </a:extLst>
          </p:cNvPr>
          <p:cNvSpPr>
            <a:spLocks noGrp="1"/>
          </p:cNvSpPr>
          <p:nvPr>
            <p:ph type="body" idx="1"/>
          </p:nvPr>
        </p:nvSpPr>
        <p:spPr>
          <a:xfrm>
            <a:off x="838200" y="2310937"/>
            <a:ext cx="10515600" cy="3866025"/>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A" dirty="0"/>
          </a:p>
        </p:txBody>
      </p:sp>
      <p:sp>
        <p:nvSpPr>
          <p:cNvPr id="4" name="Espace réservé de la date 3">
            <a:extLst>
              <a:ext uri="{FF2B5EF4-FFF2-40B4-BE49-F238E27FC236}">
                <a16:creationId xmlns:a16="http://schemas.microsoft.com/office/drawing/2014/main" id="{C581746F-0B0C-CEBA-7DC9-EB73FA0973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D7C73-EEF9-4579-BFF5-3D67045F48BD}" type="datetimeFigureOut">
              <a:rPr lang="fr-CA" smtClean="0"/>
              <a:t>2023-12-20</a:t>
            </a:fld>
            <a:endParaRPr lang="fr-CA"/>
          </a:p>
        </p:txBody>
      </p:sp>
      <p:sp>
        <p:nvSpPr>
          <p:cNvPr id="5" name="Espace réservé du pied de page 4">
            <a:extLst>
              <a:ext uri="{FF2B5EF4-FFF2-40B4-BE49-F238E27FC236}">
                <a16:creationId xmlns:a16="http://schemas.microsoft.com/office/drawing/2014/main" id="{71E17F1E-6540-D33D-624E-DBE191B139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1301EBF9-7273-84B5-8CF7-CE31EDF9AF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0F2834-A816-4530-8E71-4F9BE0FA1FA8}" type="slidenum">
              <a:rPr lang="fr-CA" smtClean="0"/>
              <a:t>‹N°›</a:t>
            </a:fld>
            <a:endParaRPr lang="fr-CA"/>
          </a:p>
        </p:txBody>
      </p:sp>
    </p:spTree>
    <p:extLst>
      <p:ext uri="{BB962C8B-B14F-4D97-AF65-F5344CB8AC3E}">
        <p14:creationId xmlns:p14="http://schemas.microsoft.com/office/powerpoint/2010/main" val="482314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txStyles>
    <p:titleStyle>
      <a:lvl1pPr algn="ctr" defTabSz="914400" rtl="0" eaLnBrk="1" latinLnBrk="0" hangingPunct="1">
        <a:lnSpc>
          <a:spcPct val="90000"/>
        </a:lnSpc>
        <a:spcBef>
          <a:spcPct val="0"/>
        </a:spcBef>
        <a:buNone/>
        <a:defRPr sz="4000" kern="1200">
          <a:solidFill>
            <a:srgbClr val="952138"/>
          </a:solidFill>
          <a:latin typeface="Arial Black" panose="020B0A040201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Arial" panose="020B0604020202020204" pitchFamily="34" charset="0"/>
          <a:ea typeface="Roboto" panose="02000000000000000000" pitchFamily="2" charset="0"/>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Arial" panose="020B0604020202020204" pitchFamily="34" charset="0"/>
          <a:ea typeface="Roboto" panose="02000000000000000000" pitchFamily="2" charset="0"/>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Arial" panose="020B0604020202020204" pitchFamily="34" charset="0"/>
          <a:ea typeface="Roboto" panose="02000000000000000000" pitchFamily="2" charset="0"/>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Arial" panose="020B0604020202020204" pitchFamily="34" charset="0"/>
          <a:ea typeface="Roboto" panose="02000000000000000000" pitchFamily="2" charset="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D5B98D-F500-D87E-54A4-46FEDC2291D0}"/>
              </a:ext>
            </a:extLst>
          </p:cNvPr>
          <p:cNvSpPr>
            <a:spLocks noGrp="1"/>
          </p:cNvSpPr>
          <p:nvPr>
            <p:ph type="ctrTitle"/>
          </p:nvPr>
        </p:nvSpPr>
        <p:spPr>
          <a:xfrm>
            <a:off x="1524000" y="3428999"/>
            <a:ext cx="9144000" cy="2387600"/>
          </a:xfrm>
        </p:spPr>
        <p:txBody>
          <a:bodyPr anchor="ctr">
            <a:normAutofit/>
          </a:bodyPr>
          <a:lstStyle/>
          <a:p>
            <a:r>
              <a:rPr lang="fr-CA" dirty="0">
                <a:solidFill>
                  <a:srgbClr val="608D33"/>
                </a:solidFill>
                <a:latin typeface="Futura PT Book" panose="020B0502020204020303" pitchFamily="34" charset="0"/>
              </a:rPr>
              <a:t>La cuillère ergonomique </a:t>
            </a:r>
            <a:br>
              <a:rPr lang="fr-CA" dirty="0">
                <a:solidFill>
                  <a:srgbClr val="608D33"/>
                </a:solidFill>
                <a:latin typeface="Futura PT Book" panose="020B0502020204020303" pitchFamily="34" charset="0"/>
              </a:rPr>
            </a:br>
            <a:r>
              <a:rPr lang="fr-CA" dirty="0">
                <a:solidFill>
                  <a:srgbClr val="608D33"/>
                </a:solidFill>
                <a:latin typeface="Futura PT Book" panose="020B0502020204020303" pitchFamily="34" charset="0"/>
              </a:rPr>
              <a:t>et adaptée</a:t>
            </a:r>
          </a:p>
        </p:txBody>
      </p:sp>
      <p:pic>
        <p:nvPicPr>
          <p:cNvPr id="5" name="Image 4">
            <a:extLst>
              <a:ext uri="{FF2B5EF4-FFF2-40B4-BE49-F238E27FC236}">
                <a16:creationId xmlns:a16="http://schemas.microsoft.com/office/drawing/2014/main" id="{7F526CEA-9B63-32C2-8AF0-4F05C4BEF3E9}"/>
              </a:ext>
            </a:extLst>
          </p:cNvPr>
          <p:cNvPicPr>
            <a:picLocks noChangeAspect="1"/>
          </p:cNvPicPr>
          <p:nvPr/>
        </p:nvPicPr>
        <p:blipFill>
          <a:blip r:embed="rId2"/>
          <a:stretch>
            <a:fillRect/>
          </a:stretch>
        </p:blipFill>
        <p:spPr>
          <a:xfrm>
            <a:off x="4241151" y="959607"/>
            <a:ext cx="3709698" cy="2305806"/>
          </a:xfrm>
          <a:prstGeom prst="rect">
            <a:avLst/>
          </a:prstGeom>
        </p:spPr>
      </p:pic>
    </p:spTree>
    <p:extLst>
      <p:ext uri="{BB962C8B-B14F-4D97-AF65-F5344CB8AC3E}">
        <p14:creationId xmlns:p14="http://schemas.microsoft.com/office/powerpoint/2010/main" val="3436217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07BF38-1F59-0404-2E1B-7045A25A3326}"/>
              </a:ext>
            </a:extLst>
          </p:cNvPr>
          <p:cNvSpPr>
            <a:spLocks noGrp="1"/>
          </p:cNvSpPr>
          <p:nvPr>
            <p:ph type="title"/>
          </p:nvPr>
        </p:nvSpPr>
        <p:spPr/>
        <p:txBody>
          <a:bodyPr>
            <a:normAutofit/>
          </a:bodyPr>
          <a:lstStyle/>
          <a:p>
            <a:r>
              <a:rPr lang="fr-CA" dirty="0"/>
              <a:t>Persona - Mise en contexte #1</a:t>
            </a:r>
          </a:p>
        </p:txBody>
      </p:sp>
      <p:sp>
        <p:nvSpPr>
          <p:cNvPr id="14" name="Espace réservé du contenu 13">
            <a:extLst>
              <a:ext uri="{FF2B5EF4-FFF2-40B4-BE49-F238E27FC236}">
                <a16:creationId xmlns:a16="http://schemas.microsoft.com/office/drawing/2014/main" id="{C67791A3-069D-C428-7A11-6ABAF5349D97}"/>
              </a:ext>
            </a:extLst>
          </p:cNvPr>
          <p:cNvSpPr>
            <a:spLocks noGrp="1"/>
          </p:cNvSpPr>
          <p:nvPr>
            <p:ph idx="1"/>
          </p:nvPr>
        </p:nvSpPr>
        <p:spPr>
          <a:xfrm>
            <a:off x="838200" y="3557976"/>
            <a:ext cx="10270065" cy="2618986"/>
          </a:xfrm>
        </p:spPr>
        <p:txBody>
          <a:bodyPr>
            <a:normAutofit/>
          </a:bodyPr>
          <a:lstStyle/>
          <a:p>
            <a:pPr algn="just"/>
            <a:r>
              <a:rPr lang="fr-CA" sz="2200" dirty="0">
                <a:ea typeface="Roboto Lt" pitchFamily="2" charset="0"/>
              </a:rPr>
              <a:t>Alexia Dubuc, 14 ans, habite à Blainville et elle est en secondaire 3 à la Polyvalente Sainte- Thérèse. Elle est diagnostiquée depuis l’âge de 7 ans d’arthrite juvénile chronique au niveau de ses deux mains. Les douleurs apparaissent surtout à son réveil et perdurent durant la matinée ce qui lui cause des inconforts lors du déjeuner ou lors de toutes autres actions l’obligeant l’utilisation de ses doigts et mains. </a:t>
            </a:r>
            <a:endParaRPr lang="fr-CA" sz="2200" dirty="0"/>
          </a:p>
        </p:txBody>
      </p:sp>
      <p:pic>
        <p:nvPicPr>
          <p:cNvPr id="8" name="Image 7">
            <a:extLst>
              <a:ext uri="{FF2B5EF4-FFF2-40B4-BE49-F238E27FC236}">
                <a16:creationId xmlns:a16="http://schemas.microsoft.com/office/drawing/2014/main" id="{E435E287-5BDB-CBD6-A833-4AE43B4E5057}"/>
              </a:ext>
            </a:extLst>
          </p:cNvPr>
          <p:cNvPicPr>
            <a:picLocks noChangeAspect="1"/>
          </p:cNvPicPr>
          <p:nvPr/>
        </p:nvPicPr>
        <p:blipFill>
          <a:blip r:embed="rId3"/>
          <a:stretch>
            <a:fillRect/>
          </a:stretch>
        </p:blipFill>
        <p:spPr>
          <a:xfrm>
            <a:off x="1083735" y="1758513"/>
            <a:ext cx="1083600" cy="1474400"/>
          </a:xfrm>
          <a:prstGeom prst="rect">
            <a:avLst/>
          </a:prstGeom>
        </p:spPr>
      </p:pic>
      <p:sp>
        <p:nvSpPr>
          <p:cNvPr id="9" name="ZoneTexte 8">
            <a:extLst>
              <a:ext uri="{FF2B5EF4-FFF2-40B4-BE49-F238E27FC236}">
                <a16:creationId xmlns:a16="http://schemas.microsoft.com/office/drawing/2014/main" id="{8922CC4A-5E19-A217-9735-E4A4EAA79B57}"/>
              </a:ext>
            </a:extLst>
          </p:cNvPr>
          <p:cNvSpPr txBox="1"/>
          <p:nvPr/>
        </p:nvSpPr>
        <p:spPr>
          <a:xfrm>
            <a:off x="2309156" y="2118342"/>
            <a:ext cx="4119154" cy="923330"/>
          </a:xfrm>
          <a:prstGeom prst="rect">
            <a:avLst/>
          </a:prstGeom>
          <a:noFill/>
        </p:spPr>
        <p:txBody>
          <a:bodyPr wrap="square" rtlCol="0">
            <a:spAutoFit/>
          </a:bodyPr>
          <a:lstStyle/>
          <a:p>
            <a:r>
              <a:rPr lang="fr-CA" b="1" dirty="0">
                <a:latin typeface="Arial" panose="020B0604020202020204" pitchFamily="34" charset="0"/>
                <a:ea typeface="Roboto Lt" pitchFamily="2" charset="0"/>
                <a:cs typeface="Arial" panose="020B0604020202020204" pitchFamily="34" charset="0"/>
              </a:rPr>
              <a:t>ALEXIA DUBUC (14 ANS)</a:t>
            </a:r>
          </a:p>
          <a:p>
            <a:endParaRPr lang="fr-CA" dirty="0">
              <a:latin typeface="Arial" panose="020B0604020202020204" pitchFamily="34" charset="0"/>
              <a:ea typeface="Roboto Lt" pitchFamily="2" charset="0"/>
              <a:cs typeface="Arial" panose="020B0604020202020204" pitchFamily="34" charset="0"/>
            </a:endParaRPr>
          </a:p>
          <a:p>
            <a:r>
              <a:rPr lang="fr-CA" b="1" dirty="0">
                <a:latin typeface="Arial" panose="020B0604020202020204" pitchFamily="34" charset="0"/>
                <a:ea typeface="Roboto Lt" pitchFamily="2" charset="0"/>
                <a:cs typeface="Arial" panose="020B0604020202020204" pitchFamily="34" charset="0"/>
              </a:rPr>
              <a:t>Problématique: </a:t>
            </a:r>
            <a:r>
              <a:rPr lang="fr-CA" dirty="0">
                <a:latin typeface="Arial" panose="020B0604020202020204" pitchFamily="34" charset="0"/>
                <a:ea typeface="Roboto Lt" pitchFamily="2" charset="0"/>
                <a:cs typeface="Arial" panose="020B0604020202020204" pitchFamily="34" charset="0"/>
              </a:rPr>
              <a:t>Arthrite juvénile</a:t>
            </a:r>
          </a:p>
        </p:txBody>
      </p:sp>
      <p:sp>
        <p:nvSpPr>
          <p:cNvPr id="16" name="ZoneTexte 15">
            <a:extLst>
              <a:ext uri="{FF2B5EF4-FFF2-40B4-BE49-F238E27FC236}">
                <a16:creationId xmlns:a16="http://schemas.microsoft.com/office/drawing/2014/main" id="{7E0790B8-1E1B-CBCF-C5F1-15DBC81099A9}"/>
              </a:ext>
            </a:extLst>
          </p:cNvPr>
          <p:cNvSpPr txBox="1"/>
          <p:nvPr/>
        </p:nvSpPr>
        <p:spPr>
          <a:xfrm>
            <a:off x="6989111" y="2090450"/>
            <a:ext cx="4119154" cy="940440"/>
          </a:xfrm>
          <a:prstGeom prst="rect">
            <a:avLst/>
          </a:prstGeom>
          <a:noFill/>
          <a:ln>
            <a:solidFill>
              <a:srgbClr val="952138"/>
            </a:solidFill>
          </a:ln>
        </p:spPr>
        <p:txBody>
          <a:bodyPr wrap="square">
            <a:spAutoFit/>
          </a:bodyPr>
          <a:lstStyle/>
          <a:p>
            <a:pPr algn="just"/>
            <a:r>
              <a:rPr lang="fr-CA" dirty="0">
                <a:latin typeface="Arial" panose="020B0604020202020204" pitchFamily="34" charset="0"/>
                <a:ea typeface="Roboto Lt" pitchFamily="2" charset="0"/>
                <a:cs typeface="Arial" panose="020B0604020202020204" pitchFamily="34" charset="0"/>
              </a:rPr>
              <a:t>Dans ce projet, vous aurez à concevoir une cuillère ergonomique et adaptée pour les besoins d’Alexia. </a:t>
            </a:r>
          </a:p>
        </p:txBody>
      </p:sp>
    </p:spTree>
    <p:extLst>
      <p:ext uri="{BB962C8B-B14F-4D97-AF65-F5344CB8AC3E}">
        <p14:creationId xmlns:p14="http://schemas.microsoft.com/office/powerpoint/2010/main" val="290704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07BF38-1F59-0404-2E1B-7045A25A3326}"/>
              </a:ext>
            </a:extLst>
          </p:cNvPr>
          <p:cNvSpPr>
            <a:spLocks noGrp="1"/>
          </p:cNvSpPr>
          <p:nvPr>
            <p:ph type="title"/>
          </p:nvPr>
        </p:nvSpPr>
        <p:spPr/>
        <p:txBody>
          <a:bodyPr>
            <a:normAutofit/>
          </a:bodyPr>
          <a:lstStyle/>
          <a:p>
            <a:r>
              <a:rPr lang="fr-CA" dirty="0"/>
              <a:t>Persona - Mise en contexte #2</a:t>
            </a:r>
          </a:p>
        </p:txBody>
      </p:sp>
      <p:sp>
        <p:nvSpPr>
          <p:cNvPr id="14" name="Espace réservé du contenu 13">
            <a:extLst>
              <a:ext uri="{FF2B5EF4-FFF2-40B4-BE49-F238E27FC236}">
                <a16:creationId xmlns:a16="http://schemas.microsoft.com/office/drawing/2014/main" id="{C67791A3-069D-C428-7A11-6ABAF5349D97}"/>
              </a:ext>
            </a:extLst>
          </p:cNvPr>
          <p:cNvSpPr>
            <a:spLocks noGrp="1"/>
          </p:cNvSpPr>
          <p:nvPr>
            <p:ph idx="1"/>
          </p:nvPr>
        </p:nvSpPr>
        <p:spPr>
          <a:xfrm>
            <a:off x="838200" y="3557976"/>
            <a:ext cx="10270064" cy="2618986"/>
          </a:xfrm>
        </p:spPr>
        <p:txBody>
          <a:bodyPr>
            <a:normAutofit/>
          </a:bodyPr>
          <a:lstStyle/>
          <a:p>
            <a:r>
              <a:rPr lang="fr-CA" sz="2200" dirty="0">
                <a:ea typeface="Roboto Lt" pitchFamily="2" charset="0"/>
              </a:rPr>
              <a:t>Gaétan habite à Joliette et il était travailleur dans le milieu agricole. Suite à un accident sur sa machinerie, il perd ses deux mains. Pour Gaétan, chaque tâche du quotidien est un défi, entre autres lorsqu’il mange ou lorsqu’il doit effectuer des actions nécessitant une certaine dextérité.</a:t>
            </a:r>
          </a:p>
        </p:txBody>
      </p:sp>
      <p:sp>
        <p:nvSpPr>
          <p:cNvPr id="9" name="ZoneTexte 8">
            <a:extLst>
              <a:ext uri="{FF2B5EF4-FFF2-40B4-BE49-F238E27FC236}">
                <a16:creationId xmlns:a16="http://schemas.microsoft.com/office/drawing/2014/main" id="{8922CC4A-5E19-A217-9735-E4A4EAA79B57}"/>
              </a:ext>
            </a:extLst>
          </p:cNvPr>
          <p:cNvSpPr txBox="1"/>
          <p:nvPr/>
        </p:nvSpPr>
        <p:spPr>
          <a:xfrm>
            <a:off x="2309156" y="2118342"/>
            <a:ext cx="4119154" cy="1200329"/>
          </a:xfrm>
          <a:prstGeom prst="rect">
            <a:avLst/>
          </a:prstGeom>
          <a:noFill/>
        </p:spPr>
        <p:txBody>
          <a:bodyPr wrap="square" rtlCol="0">
            <a:spAutoFit/>
          </a:bodyPr>
          <a:lstStyle/>
          <a:p>
            <a:r>
              <a:rPr lang="fr-CA" b="1" dirty="0">
                <a:latin typeface="Arial" panose="020B0604020202020204" pitchFamily="34" charset="0"/>
                <a:ea typeface="Roboto Lt" pitchFamily="2" charset="0"/>
                <a:cs typeface="Arial" panose="020B0604020202020204" pitchFamily="34" charset="0"/>
              </a:rPr>
              <a:t>GAÉTAN TRÉPANIER (64 ANS)</a:t>
            </a:r>
          </a:p>
          <a:p>
            <a:endParaRPr lang="fr-CA" dirty="0">
              <a:latin typeface="Arial" panose="020B0604020202020204" pitchFamily="34" charset="0"/>
              <a:ea typeface="Roboto Lt" pitchFamily="2" charset="0"/>
              <a:cs typeface="Arial" panose="020B0604020202020204" pitchFamily="34" charset="0"/>
            </a:endParaRPr>
          </a:p>
          <a:p>
            <a:r>
              <a:rPr lang="fr-CA" b="1" dirty="0">
                <a:latin typeface="Arial" panose="020B0604020202020204" pitchFamily="34" charset="0"/>
                <a:ea typeface="Roboto Lt" pitchFamily="2" charset="0"/>
                <a:cs typeface="Arial" panose="020B0604020202020204" pitchFamily="34" charset="0"/>
              </a:rPr>
              <a:t>Problématique</a:t>
            </a:r>
            <a:r>
              <a:rPr lang="fr-CA" dirty="0">
                <a:latin typeface="Arial" panose="020B0604020202020204" pitchFamily="34" charset="0"/>
                <a:ea typeface="Roboto Lt" pitchFamily="2" charset="0"/>
                <a:cs typeface="Arial" panose="020B0604020202020204" pitchFamily="34" charset="0"/>
              </a:rPr>
              <a:t>: Accident de travail lui causant la per te de ses deux mains.</a:t>
            </a:r>
          </a:p>
        </p:txBody>
      </p:sp>
      <p:sp>
        <p:nvSpPr>
          <p:cNvPr id="16" name="ZoneTexte 15">
            <a:extLst>
              <a:ext uri="{FF2B5EF4-FFF2-40B4-BE49-F238E27FC236}">
                <a16:creationId xmlns:a16="http://schemas.microsoft.com/office/drawing/2014/main" id="{7E0790B8-1E1B-CBCF-C5F1-15DBC81099A9}"/>
              </a:ext>
            </a:extLst>
          </p:cNvPr>
          <p:cNvSpPr txBox="1"/>
          <p:nvPr/>
        </p:nvSpPr>
        <p:spPr>
          <a:xfrm>
            <a:off x="6989109" y="2090450"/>
            <a:ext cx="4119155" cy="940440"/>
          </a:xfrm>
          <a:prstGeom prst="rect">
            <a:avLst/>
          </a:prstGeom>
          <a:noFill/>
          <a:ln>
            <a:solidFill>
              <a:srgbClr val="952138"/>
            </a:solidFill>
          </a:ln>
        </p:spPr>
        <p:txBody>
          <a:bodyPr wrap="square">
            <a:spAutoFit/>
          </a:bodyPr>
          <a:lstStyle/>
          <a:p>
            <a:pPr algn="just"/>
            <a:r>
              <a:rPr lang="fr-CA" dirty="0">
                <a:latin typeface="Arial" panose="020B0604020202020204" pitchFamily="34" charset="0"/>
                <a:ea typeface="Roboto Lt" pitchFamily="2" charset="0"/>
                <a:cs typeface="Arial" panose="020B0604020202020204" pitchFamily="34" charset="0"/>
              </a:rPr>
              <a:t>Dans ce projet, vous aurez à concevoir une cuillère ergonomique et adaptée pour les besoins de Gaétan. </a:t>
            </a:r>
          </a:p>
        </p:txBody>
      </p:sp>
      <p:pic>
        <p:nvPicPr>
          <p:cNvPr id="4" name="Image 3">
            <a:extLst>
              <a:ext uri="{FF2B5EF4-FFF2-40B4-BE49-F238E27FC236}">
                <a16:creationId xmlns:a16="http://schemas.microsoft.com/office/drawing/2014/main" id="{C6E95D31-7ADD-8A9A-7E9C-6BA18F3F3575}"/>
              </a:ext>
            </a:extLst>
          </p:cNvPr>
          <p:cNvPicPr>
            <a:picLocks noChangeAspect="1"/>
          </p:cNvPicPr>
          <p:nvPr/>
        </p:nvPicPr>
        <p:blipFill>
          <a:blip r:embed="rId3"/>
          <a:stretch>
            <a:fillRect/>
          </a:stretch>
        </p:blipFill>
        <p:spPr>
          <a:xfrm>
            <a:off x="1083735" y="1739511"/>
            <a:ext cx="1136314" cy="1554922"/>
          </a:xfrm>
          <a:prstGeom prst="rect">
            <a:avLst/>
          </a:prstGeom>
        </p:spPr>
      </p:pic>
    </p:spTree>
    <p:extLst>
      <p:ext uri="{BB962C8B-B14F-4D97-AF65-F5344CB8AC3E}">
        <p14:creationId xmlns:p14="http://schemas.microsoft.com/office/powerpoint/2010/main" val="766697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07BF38-1F59-0404-2E1B-7045A25A3326}"/>
              </a:ext>
            </a:extLst>
          </p:cNvPr>
          <p:cNvSpPr>
            <a:spLocks noGrp="1"/>
          </p:cNvSpPr>
          <p:nvPr>
            <p:ph type="title"/>
          </p:nvPr>
        </p:nvSpPr>
        <p:spPr/>
        <p:txBody>
          <a:bodyPr>
            <a:normAutofit/>
          </a:bodyPr>
          <a:lstStyle/>
          <a:p>
            <a:r>
              <a:rPr lang="fr-CA" dirty="0"/>
              <a:t>Persona - Mise en contexte #3</a:t>
            </a:r>
          </a:p>
        </p:txBody>
      </p:sp>
      <p:sp>
        <p:nvSpPr>
          <p:cNvPr id="14" name="Espace réservé du contenu 13">
            <a:extLst>
              <a:ext uri="{FF2B5EF4-FFF2-40B4-BE49-F238E27FC236}">
                <a16:creationId xmlns:a16="http://schemas.microsoft.com/office/drawing/2014/main" id="{C67791A3-069D-C428-7A11-6ABAF5349D97}"/>
              </a:ext>
            </a:extLst>
          </p:cNvPr>
          <p:cNvSpPr>
            <a:spLocks noGrp="1"/>
          </p:cNvSpPr>
          <p:nvPr>
            <p:ph idx="1"/>
          </p:nvPr>
        </p:nvSpPr>
        <p:spPr>
          <a:xfrm>
            <a:off x="838200" y="3557976"/>
            <a:ext cx="10270065" cy="2618986"/>
          </a:xfrm>
        </p:spPr>
        <p:txBody>
          <a:bodyPr>
            <a:noAutofit/>
          </a:bodyPr>
          <a:lstStyle/>
          <a:p>
            <a:r>
              <a:rPr lang="fr-CA" sz="2200" dirty="0">
                <a:ea typeface="Roboto Lt" pitchFamily="2" charset="0"/>
              </a:rPr>
              <a:t>Alice Blanchette, 60 ans, habite à Terrebonne et elle a été jardinière depuis 20 ans. Elle est née avec une malformation due à la thalidomide au niveau des doigts sur chaque main.</a:t>
            </a:r>
          </a:p>
          <a:p>
            <a:endParaRPr lang="fr-CA" sz="1600" dirty="0">
              <a:ea typeface="Roboto Lt" pitchFamily="2" charset="0"/>
            </a:endParaRPr>
          </a:p>
          <a:p>
            <a:pPr marL="0" indent="0">
              <a:buNone/>
            </a:pPr>
            <a:r>
              <a:rPr lang="fr-CA" sz="1800" i="1" dirty="0">
                <a:ea typeface="Roboto Lt" pitchFamily="2" charset="0"/>
              </a:rPr>
              <a:t>*La thalidomide est un médicament qui a été prescrit à de nombreuses femmes enceintes afin de combattre la nausée du matin mais qui a causé de graves malformations aux </a:t>
            </a:r>
            <a:r>
              <a:rPr lang="fr-CA" sz="1800" i="1" dirty="0" err="1">
                <a:ea typeface="Roboto Lt" pitchFamily="2" charset="0"/>
              </a:rPr>
              <a:t>foetus</a:t>
            </a:r>
            <a:r>
              <a:rPr lang="fr-CA" sz="1800" i="1" dirty="0">
                <a:ea typeface="Roboto Lt" pitchFamily="2" charset="0"/>
              </a:rPr>
              <a:t>. </a:t>
            </a:r>
            <a:br>
              <a:rPr lang="fr-CA" sz="1800" i="1" dirty="0">
                <a:ea typeface="Roboto Lt" pitchFamily="2" charset="0"/>
              </a:rPr>
            </a:br>
            <a:r>
              <a:rPr lang="fr-CA" sz="1800" i="1" dirty="0">
                <a:ea typeface="Roboto Lt" pitchFamily="2" charset="0"/>
              </a:rPr>
              <a:t>(Source : thalidomide.ca)</a:t>
            </a:r>
          </a:p>
        </p:txBody>
      </p:sp>
      <p:sp>
        <p:nvSpPr>
          <p:cNvPr id="9" name="ZoneTexte 8">
            <a:extLst>
              <a:ext uri="{FF2B5EF4-FFF2-40B4-BE49-F238E27FC236}">
                <a16:creationId xmlns:a16="http://schemas.microsoft.com/office/drawing/2014/main" id="{8922CC4A-5E19-A217-9735-E4A4EAA79B57}"/>
              </a:ext>
            </a:extLst>
          </p:cNvPr>
          <p:cNvSpPr txBox="1"/>
          <p:nvPr/>
        </p:nvSpPr>
        <p:spPr>
          <a:xfrm>
            <a:off x="2309155" y="2118342"/>
            <a:ext cx="4561427" cy="1200329"/>
          </a:xfrm>
          <a:prstGeom prst="rect">
            <a:avLst/>
          </a:prstGeom>
          <a:noFill/>
        </p:spPr>
        <p:txBody>
          <a:bodyPr wrap="square" rtlCol="0">
            <a:spAutoFit/>
          </a:bodyPr>
          <a:lstStyle/>
          <a:p>
            <a:r>
              <a:rPr lang="fr-CA" b="1" dirty="0">
                <a:latin typeface="Arial" panose="020B0604020202020204" pitchFamily="34" charset="0"/>
                <a:ea typeface="Roboto Lt" pitchFamily="2" charset="0"/>
                <a:cs typeface="Arial" panose="020B0604020202020204" pitchFamily="34" charset="0"/>
              </a:rPr>
              <a:t>ALICE BLANCHETTE (60 ANS)</a:t>
            </a:r>
          </a:p>
          <a:p>
            <a:endParaRPr lang="fr-CA" dirty="0">
              <a:latin typeface="Arial" panose="020B0604020202020204" pitchFamily="34" charset="0"/>
              <a:ea typeface="Roboto Lt" pitchFamily="2" charset="0"/>
              <a:cs typeface="Arial" panose="020B0604020202020204" pitchFamily="34" charset="0"/>
            </a:endParaRPr>
          </a:p>
          <a:p>
            <a:r>
              <a:rPr lang="fr-CA" b="1" dirty="0">
                <a:latin typeface="Arial" panose="020B0604020202020204" pitchFamily="34" charset="0"/>
                <a:ea typeface="Roboto Lt" pitchFamily="2" charset="0"/>
                <a:cs typeface="Arial" panose="020B0604020202020204" pitchFamily="34" charset="0"/>
              </a:rPr>
              <a:t>Problématique</a:t>
            </a:r>
            <a:r>
              <a:rPr lang="fr-CA" dirty="0">
                <a:latin typeface="Arial" panose="020B0604020202020204" pitchFamily="34" charset="0"/>
                <a:ea typeface="Roboto Lt" pitchFamily="2" charset="0"/>
                <a:cs typeface="Arial" panose="020B0604020202020204" pitchFamily="34" charset="0"/>
              </a:rPr>
              <a:t>: Malformation congénitale au niveau des mains due à la thalidomide*.</a:t>
            </a:r>
          </a:p>
        </p:txBody>
      </p:sp>
      <p:sp>
        <p:nvSpPr>
          <p:cNvPr id="16" name="ZoneTexte 15">
            <a:extLst>
              <a:ext uri="{FF2B5EF4-FFF2-40B4-BE49-F238E27FC236}">
                <a16:creationId xmlns:a16="http://schemas.microsoft.com/office/drawing/2014/main" id="{7E0790B8-1E1B-CBCF-C5F1-15DBC81099A9}"/>
              </a:ext>
            </a:extLst>
          </p:cNvPr>
          <p:cNvSpPr txBox="1"/>
          <p:nvPr/>
        </p:nvSpPr>
        <p:spPr>
          <a:xfrm>
            <a:off x="7011845" y="2090450"/>
            <a:ext cx="4096420" cy="940440"/>
          </a:xfrm>
          <a:prstGeom prst="rect">
            <a:avLst/>
          </a:prstGeom>
          <a:noFill/>
          <a:ln>
            <a:solidFill>
              <a:srgbClr val="952138"/>
            </a:solidFill>
          </a:ln>
        </p:spPr>
        <p:txBody>
          <a:bodyPr wrap="square">
            <a:spAutoFit/>
          </a:bodyPr>
          <a:lstStyle/>
          <a:p>
            <a:pPr algn="just"/>
            <a:r>
              <a:rPr lang="fr-CA" dirty="0">
                <a:latin typeface="Arial" panose="020B0604020202020204" pitchFamily="34" charset="0"/>
                <a:ea typeface="Roboto Lt" pitchFamily="2" charset="0"/>
                <a:cs typeface="Arial" panose="020B0604020202020204" pitchFamily="34" charset="0"/>
              </a:rPr>
              <a:t>Dans ce projet, vous aurez à concevoir une cuillère ergonomique et adaptée pour les besoins d’Alice. </a:t>
            </a:r>
          </a:p>
        </p:txBody>
      </p:sp>
      <p:pic>
        <p:nvPicPr>
          <p:cNvPr id="5" name="Image 4">
            <a:extLst>
              <a:ext uri="{FF2B5EF4-FFF2-40B4-BE49-F238E27FC236}">
                <a16:creationId xmlns:a16="http://schemas.microsoft.com/office/drawing/2014/main" id="{3C0D18B3-6A29-05EE-1A7B-3E54752FB3B4}"/>
              </a:ext>
            </a:extLst>
          </p:cNvPr>
          <p:cNvPicPr>
            <a:picLocks noChangeAspect="1"/>
          </p:cNvPicPr>
          <p:nvPr/>
        </p:nvPicPr>
        <p:blipFill>
          <a:blip r:embed="rId3"/>
          <a:stretch>
            <a:fillRect/>
          </a:stretch>
        </p:blipFill>
        <p:spPr>
          <a:xfrm>
            <a:off x="1135892" y="1781233"/>
            <a:ext cx="1032000" cy="1513200"/>
          </a:xfrm>
          <a:prstGeom prst="rect">
            <a:avLst/>
          </a:prstGeom>
        </p:spPr>
      </p:pic>
    </p:spTree>
    <p:extLst>
      <p:ext uri="{BB962C8B-B14F-4D97-AF65-F5344CB8AC3E}">
        <p14:creationId xmlns:p14="http://schemas.microsoft.com/office/powerpoint/2010/main" val="2702383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07BF38-1F59-0404-2E1B-7045A25A3326}"/>
              </a:ext>
            </a:extLst>
          </p:cNvPr>
          <p:cNvSpPr>
            <a:spLocks noGrp="1"/>
          </p:cNvSpPr>
          <p:nvPr>
            <p:ph type="title"/>
          </p:nvPr>
        </p:nvSpPr>
        <p:spPr/>
        <p:txBody>
          <a:bodyPr>
            <a:normAutofit/>
          </a:bodyPr>
          <a:lstStyle/>
          <a:p>
            <a:r>
              <a:rPr lang="fr-CA" dirty="0"/>
              <a:t>Persona - Mise en contexte #4</a:t>
            </a:r>
          </a:p>
        </p:txBody>
      </p:sp>
      <p:sp>
        <p:nvSpPr>
          <p:cNvPr id="14" name="Espace réservé du contenu 13">
            <a:extLst>
              <a:ext uri="{FF2B5EF4-FFF2-40B4-BE49-F238E27FC236}">
                <a16:creationId xmlns:a16="http://schemas.microsoft.com/office/drawing/2014/main" id="{C67791A3-069D-C428-7A11-6ABAF5349D97}"/>
              </a:ext>
            </a:extLst>
          </p:cNvPr>
          <p:cNvSpPr>
            <a:spLocks noGrp="1"/>
          </p:cNvSpPr>
          <p:nvPr>
            <p:ph idx="1"/>
          </p:nvPr>
        </p:nvSpPr>
        <p:spPr>
          <a:xfrm>
            <a:off x="838200" y="3557976"/>
            <a:ext cx="10270065" cy="2618986"/>
          </a:xfrm>
        </p:spPr>
        <p:txBody>
          <a:bodyPr>
            <a:normAutofit/>
          </a:bodyPr>
          <a:lstStyle/>
          <a:p>
            <a:r>
              <a:rPr lang="fr-CA" sz="2200" dirty="0">
                <a:ea typeface="Roboto Lt" pitchFamily="2" charset="0"/>
              </a:rPr>
              <a:t>Augustus Cole, 25 ans, habite à Repentigny et il a servi dans l’armée pendant 3 ans. Il a subi un accident lors d’une explosion ce qui lui a fait perdre ses deux avant-bras. Il est toujours très difficile pour lui d’effectuer des tâches nécessitant la dextérité, comme l’utilisation d’ustensiles pour manger.</a:t>
            </a:r>
          </a:p>
        </p:txBody>
      </p:sp>
      <p:sp>
        <p:nvSpPr>
          <p:cNvPr id="9" name="ZoneTexte 8">
            <a:extLst>
              <a:ext uri="{FF2B5EF4-FFF2-40B4-BE49-F238E27FC236}">
                <a16:creationId xmlns:a16="http://schemas.microsoft.com/office/drawing/2014/main" id="{8922CC4A-5E19-A217-9735-E4A4EAA79B57}"/>
              </a:ext>
            </a:extLst>
          </p:cNvPr>
          <p:cNvSpPr txBox="1"/>
          <p:nvPr/>
        </p:nvSpPr>
        <p:spPr>
          <a:xfrm>
            <a:off x="2309155" y="2118342"/>
            <a:ext cx="4561427" cy="1200329"/>
          </a:xfrm>
          <a:prstGeom prst="rect">
            <a:avLst/>
          </a:prstGeom>
          <a:noFill/>
        </p:spPr>
        <p:txBody>
          <a:bodyPr wrap="square" rtlCol="0">
            <a:spAutoFit/>
          </a:bodyPr>
          <a:lstStyle/>
          <a:p>
            <a:r>
              <a:rPr lang="fr-CA" b="1" dirty="0">
                <a:latin typeface="Arial" panose="020B0604020202020204" pitchFamily="34" charset="0"/>
                <a:ea typeface="Roboto Lt" pitchFamily="2" charset="0"/>
                <a:cs typeface="Arial" panose="020B0604020202020204" pitchFamily="34" charset="0"/>
              </a:rPr>
              <a:t>AUGUSTUS COLE (25 ANS)</a:t>
            </a:r>
          </a:p>
          <a:p>
            <a:endParaRPr lang="fr-CA" dirty="0">
              <a:latin typeface="Arial" panose="020B0604020202020204" pitchFamily="34" charset="0"/>
              <a:ea typeface="Roboto Lt" pitchFamily="2" charset="0"/>
              <a:cs typeface="Arial" panose="020B0604020202020204" pitchFamily="34" charset="0"/>
            </a:endParaRPr>
          </a:p>
          <a:p>
            <a:r>
              <a:rPr lang="fr-CA" b="1" dirty="0">
                <a:latin typeface="Arial" panose="020B0604020202020204" pitchFamily="34" charset="0"/>
                <a:ea typeface="Roboto Lt" pitchFamily="2" charset="0"/>
                <a:cs typeface="Arial" panose="020B0604020202020204" pitchFamily="34" charset="0"/>
              </a:rPr>
              <a:t>Problématique</a:t>
            </a:r>
            <a:r>
              <a:rPr lang="fr-CA" dirty="0">
                <a:latin typeface="Arial" panose="020B0604020202020204" pitchFamily="34" charset="0"/>
                <a:ea typeface="Roboto Lt" pitchFamily="2" charset="0"/>
                <a:cs typeface="Arial" panose="020B0604020202020204" pitchFamily="34" charset="0"/>
              </a:rPr>
              <a:t>: Accident dans l’armée, perte des bras jusqu’aux coudes.</a:t>
            </a:r>
          </a:p>
        </p:txBody>
      </p:sp>
      <p:sp>
        <p:nvSpPr>
          <p:cNvPr id="16" name="ZoneTexte 15">
            <a:extLst>
              <a:ext uri="{FF2B5EF4-FFF2-40B4-BE49-F238E27FC236}">
                <a16:creationId xmlns:a16="http://schemas.microsoft.com/office/drawing/2014/main" id="{7E0790B8-1E1B-CBCF-C5F1-15DBC81099A9}"/>
              </a:ext>
            </a:extLst>
          </p:cNvPr>
          <p:cNvSpPr txBox="1"/>
          <p:nvPr/>
        </p:nvSpPr>
        <p:spPr>
          <a:xfrm>
            <a:off x="7011845" y="2090450"/>
            <a:ext cx="4096420" cy="940440"/>
          </a:xfrm>
          <a:prstGeom prst="rect">
            <a:avLst/>
          </a:prstGeom>
          <a:noFill/>
          <a:ln>
            <a:solidFill>
              <a:srgbClr val="952138"/>
            </a:solidFill>
          </a:ln>
        </p:spPr>
        <p:txBody>
          <a:bodyPr wrap="square">
            <a:spAutoFit/>
          </a:bodyPr>
          <a:lstStyle/>
          <a:p>
            <a:pPr algn="just"/>
            <a:r>
              <a:rPr lang="fr-CA" dirty="0">
                <a:latin typeface="Arial" panose="020B0604020202020204" pitchFamily="34" charset="0"/>
                <a:ea typeface="Roboto Lt" pitchFamily="2" charset="0"/>
                <a:cs typeface="Arial" panose="020B0604020202020204" pitchFamily="34" charset="0"/>
              </a:rPr>
              <a:t>Dans ce projet, vous aurez à concevoir une cuillère ergonomique et adaptée pour les besoins d’Augustus. </a:t>
            </a:r>
          </a:p>
        </p:txBody>
      </p:sp>
      <p:pic>
        <p:nvPicPr>
          <p:cNvPr id="4" name="Image 3">
            <a:extLst>
              <a:ext uri="{FF2B5EF4-FFF2-40B4-BE49-F238E27FC236}">
                <a16:creationId xmlns:a16="http://schemas.microsoft.com/office/drawing/2014/main" id="{A6E64C64-FDD2-3BC4-2145-01359A653815}"/>
              </a:ext>
            </a:extLst>
          </p:cNvPr>
          <p:cNvPicPr>
            <a:picLocks noChangeAspect="1"/>
          </p:cNvPicPr>
          <p:nvPr/>
        </p:nvPicPr>
        <p:blipFill>
          <a:blip r:embed="rId3"/>
          <a:stretch>
            <a:fillRect/>
          </a:stretch>
        </p:blipFill>
        <p:spPr>
          <a:xfrm>
            <a:off x="1097192" y="1803866"/>
            <a:ext cx="1109400" cy="1467934"/>
          </a:xfrm>
          <a:prstGeom prst="rect">
            <a:avLst/>
          </a:prstGeom>
        </p:spPr>
      </p:pic>
    </p:spTree>
    <p:extLst>
      <p:ext uri="{BB962C8B-B14F-4D97-AF65-F5344CB8AC3E}">
        <p14:creationId xmlns:p14="http://schemas.microsoft.com/office/powerpoint/2010/main" val="632309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C6ED99-93F2-F2E0-1AF9-1839CFF1BA63}"/>
              </a:ext>
            </a:extLst>
          </p:cNvPr>
          <p:cNvSpPr>
            <a:spLocks noGrp="1"/>
          </p:cNvSpPr>
          <p:nvPr>
            <p:ph type="title"/>
          </p:nvPr>
        </p:nvSpPr>
        <p:spPr/>
        <p:txBody>
          <a:bodyPr/>
          <a:lstStyle/>
          <a:p>
            <a:r>
              <a:rPr lang="fr-CA" dirty="0"/>
              <a:t>Pistes de réflexion</a:t>
            </a:r>
          </a:p>
        </p:txBody>
      </p:sp>
      <p:sp>
        <p:nvSpPr>
          <p:cNvPr id="3" name="Espace réservé du contenu 2">
            <a:extLst>
              <a:ext uri="{FF2B5EF4-FFF2-40B4-BE49-F238E27FC236}">
                <a16:creationId xmlns:a16="http://schemas.microsoft.com/office/drawing/2014/main" id="{3F1FB1A7-BCE9-256A-C207-D8219D18A2F8}"/>
              </a:ext>
            </a:extLst>
          </p:cNvPr>
          <p:cNvSpPr>
            <a:spLocks noGrp="1"/>
          </p:cNvSpPr>
          <p:nvPr>
            <p:ph idx="1"/>
          </p:nvPr>
        </p:nvSpPr>
        <p:spPr>
          <a:xfrm>
            <a:off x="838200" y="2310937"/>
            <a:ext cx="10515600" cy="3947250"/>
          </a:xfrm>
        </p:spPr>
        <p:txBody>
          <a:bodyPr numCol="1">
            <a:normAutofit/>
          </a:bodyPr>
          <a:lstStyle/>
          <a:p>
            <a:pPr marL="457200" indent="-457200">
              <a:lnSpc>
                <a:spcPct val="100000"/>
              </a:lnSpc>
              <a:buFont typeface="+mj-lt"/>
              <a:buAutoNum type="arabicPeriod"/>
            </a:pPr>
            <a:r>
              <a:rPr lang="fr-CA" sz="1800" dirty="0"/>
              <a:t>Comment pouvez-vous faire pour réduire au maximum le mouvement du poignet/des doigts de l’utilisateur lors de l’utilisation de la cuillère?</a:t>
            </a:r>
          </a:p>
          <a:p>
            <a:pPr marL="457200" indent="-457200">
              <a:buFont typeface="+mj-lt"/>
              <a:buAutoNum type="arabicPeriod"/>
            </a:pPr>
            <a:r>
              <a:rPr lang="fr-CA" sz="1800" dirty="0"/>
              <a:t>Qu’est-ce qui pourrait aider à rendre stable la prise en main de l’ustensile lors de son utilisation(en mangeant de la soupe, des céréales…)?</a:t>
            </a:r>
          </a:p>
          <a:p>
            <a:pPr marL="457200" indent="-457200">
              <a:lnSpc>
                <a:spcPct val="100000"/>
              </a:lnSpc>
              <a:buFont typeface="+mj-lt"/>
              <a:buAutoNum type="arabicPeriod"/>
            </a:pPr>
            <a:r>
              <a:rPr lang="fr-CA" sz="1800" dirty="0"/>
              <a:t>Comment pouvez-vous rendre le plus confortable possible la prise en main pour quelqu’un qui aurait de la difficulté à se servir de ses doigts/mains?</a:t>
            </a:r>
          </a:p>
          <a:p>
            <a:pPr marL="457200" indent="-457200">
              <a:lnSpc>
                <a:spcPct val="100000"/>
              </a:lnSpc>
              <a:buFont typeface="+mj-lt"/>
              <a:buAutoNum type="arabicPeriod"/>
            </a:pPr>
            <a:r>
              <a:rPr lang="fr-CA" sz="1800" dirty="0"/>
              <a:t>De quelle manière pouvez-vous réduire au maximum le poids de la cuillère ou le centrer le plus possible ?</a:t>
            </a:r>
          </a:p>
          <a:p>
            <a:pPr marL="457200" indent="-457200">
              <a:buFont typeface="+mj-lt"/>
              <a:buAutoNum type="arabicPeriod"/>
            </a:pPr>
            <a:r>
              <a:rPr lang="fr-CA" sz="1800" dirty="0"/>
              <a:t>Quelle longueur maximale et/ou minimale l’ustensile devrait avoir pour assurer la bonne prise en main?</a:t>
            </a:r>
          </a:p>
          <a:p>
            <a:pPr marL="0" indent="0">
              <a:lnSpc>
                <a:spcPct val="100000"/>
              </a:lnSpc>
              <a:buNone/>
            </a:pPr>
            <a:endParaRPr lang="fr-CA" sz="2000" dirty="0"/>
          </a:p>
        </p:txBody>
      </p:sp>
    </p:spTree>
    <p:extLst>
      <p:ext uri="{BB962C8B-B14F-4D97-AF65-F5344CB8AC3E}">
        <p14:creationId xmlns:p14="http://schemas.microsoft.com/office/powerpoint/2010/main" val="1105579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C6ED99-93F2-F2E0-1AF9-1839CFF1BA63}"/>
              </a:ext>
            </a:extLst>
          </p:cNvPr>
          <p:cNvSpPr>
            <a:spLocks noGrp="1"/>
          </p:cNvSpPr>
          <p:nvPr>
            <p:ph type="title"/>
          </p:nvPr>
        </p:nvSpPr>
        <p:spPr/>
        <p:txBody>
          <a:bodyPr/>
          <a:lstStyle/>
          <a:p>
            <a:r>
              <a:rPr lang="fr-CA" dirty="0"/>
              <a:t>Pistes de réflexion</a:t>
            </a:r>
          </a:p>
        </p:txBody>
      </p:sp>
      <p:sp>
        <p:nvSpPr>
          <p:cNvPr id="3" name="Espace réservé du contenu 2">
            <a:extLst>
              <a:ext uri="{FF2B5EF4-FFF2-40B4-BE49-F238E27FC236}">
                <a16:creationId xmlns:a16="http://schemas.microsoft.com/office/drawing/2014/main" id="{3F1FB1A7-BCE9-256A-C207-D8219D18A2F8}"/>
              </a:ext>
            </a:extLst>
          </p:cNvPr>
          <p:cNvSpPr>
            <a:spLocks noGrp="1"/>
          </p:cNvSpPr>
          <p:nvPr>
            <p:ph idx="1"/>
          </p:nvPr>
        </p:nvSpPr>
        <p:spPr/>
        <p:txBody>
          <a:bodyPr>
            <a:normAutofit/>
          </a:bodyPr>
          <a:lstStyle/>
          <a:p>
            <a:pPr marL="457200" indent="-457200">
              <a:lnSpc>
                <a:spcPct val="100000"/>
              </a:lnSpc>
              <a:buFont typeface="+mj-lt"/>
              <a:buAutoNum type="arabicPeriod" startAt="6"/>
            </a:pPr>
            <a:r>
              <a:rPr lang="fr-CA" sz="1800" dirty="0"/>
              <a:t>Quelle serait la meilleure manière de procéder pour les étapes de la construction, dans quel ordre faire quoi?</a:t>
            </a:r>
          </a:p>
          <a:p>
            <a:pPr marL="457200" indent="-457200">
              <a:lnSpc>
                <a:spcPct val="100000"/>
              </a:lnSpc>
              <a:buFont typeface="+mj-lt"/>
              <a:buAutoNum type="arabicPeriod" startAt="6"/>
            </a:pPr>
            <a:r>
              <a:rPr lang="fr-CA" sz="1800" dirty="0"/>
              <a:t>Qu’est-ce que vous pouvez réaliser avec les matériaux fournis dans la boîte, quelles sont vos possibilités ?</a:t>
            </a:r>
          </a:p>
          <a:p>
            <a:pPr marL="457200" indent="-457200">
              <a:lnSpc>
                <a:spcPct val="100000"/>
              </a:lnSpc>
              <a:buFont typeface="+mj-lt"/>
              <a:buAutoNum type="arabicPeriod" startAt="6"/>
            </a:pPr>
            <a:r>
              <a:rPr lang="fr-CA" sz="1800" dirty="0"/>
              <a:t>Après réflexion, quelle est, selon vous la meilleure solution pour la cuillère? </a:t>
            </a:r>
          </a:p>
          <a:p>
            <a:pPr marL="457200" indent="-457200">
              <a:lnSpc>
                <a:spcPct val="100000"/>
              </a:lnSpc>
              <a:buFont typeface="+mj-lt"/>
              <a:buAutoNum type="arabicPeriod" startAt="6"/>
            </a:pPr>
            <a:r>
              <a:rPr lang="fr-CA" sz="1800" dirty="0"/>
              <a:t>Est-ce que les idées lancées lors du remue-méninges peuvent vous aider à réaliser votre cuillère?</a:t>
            </a:r>
          </a:p>
          <a:p>
            <a:pPr marL="457200" indent="-457200">
              <a:lnSpc>
                <a:spcPct val="100000"/>
              </a:lnSpc>
              <a:buFont typeface="+mj-lt"/>
              <a:buAutoNum type="arabicPeriod" startAt="6"/>
            </a:pPr>
            <a:r>
              <a:rPr lang="fr-CA" sz="1800" dirty="0"/>
              <a:t>Est-ce que votre création finale respecte les critères de votre persona et de votre cahier des charges?</a:t>
            </a:r>
          </a:p>
        </p:txBody>
      </p:sp>
    </p:spTree>
    <p:extLst>
      <p:ext uri="{BB962C8B-B14F-4D97-AF65-F5344CB8AC3E}">
        <p14:creationId xmlns:p14="http://schemas.microsoft.com/office/powerpoint/2010/main" val="2115314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22F3C3-7CF3-EAA1-410D-7D72498873B6}"/>
              </a:ext>
            </a:extLst>
          </p:cNvPr>
          <p:cNvSpPr>
            <a:spLocks noGrp="1"/>
          </p:cNvSpPr>
          <p:nvPr>
            <p:ph type="title"/>
          </p:nvPr>
        </p:nvSpPr>
        <p:spPr/>
        <p:txBody>
          <a:bodyPr/>
          <a:lstStyle/>
          <a:p>
            <a:r>
              <a:rPr lang="fr-CA" dirty="0"/>
              <a:t>Sources</a:t>
            </a:r>
          </a:p>
        </p:txBody>
      </p:sp>
      <p:sp>
        <p:nvSpPr>
          <p:cNvPr id="3" name="Espace réservé du contenu 2">
            <a:extLst>
              <a:ext uri="{FF2B5EF4-FFF2-40B4-BE49-F238E27FC236}">
                <a16:creationId xmlns:a16="http://schemas.microsoft.com/office/drawing/2014/main" id="{C67E701B-CDC6-EB34-3377-3D32E992B093}"/>
              </a:ext>
            </a:extLst>
          </p:cNvPr>
          <p:cNvSpPr>
            <a:spLocks noGrp="1"/>
          </p:cNvSpPr>
          <p:nvPr>
            <p:ph idx="1"/>
          </p:nvPr>
        </p:nvSpPr>
        <p:spPr/>
        <p:txBody>
          <a:bodyPr/>
          <a:lstStyle/>
          <a:p>
            <a:pPr marL="0" indent="0" algn="l">
              <a:buNone/>
            </a:pPr>
            <a:r>
              <a:rPr lang="fr-CA" sz="1800" b="0" i="0" u="none" strike="noStrike" baseline="0" dirty="0">
                <a:solidFill>
                  <a:srgbClr val="A9434A"/>
                </a:solidFill>
                <a:latin typeface="Arial Black" panose="020B0A04020102020204" pitchFamily="34" charset="0"/>
              </a:rPr>
              <a:t>LE REMUE-MÉNINGE</a:t>
            </a:r>
          </a:p>
          <a:p>
            <a:pPr marL="0" indent="0" algn="l">
              <a:buNone/>
            </a:pPr>
            <a:r>
              <a:rPr lang="fr-CA" sz="1600" b="0" i="0" u="none" strike="noStrike" baseline="0" dirty="0">
                <a:solidFill>
                  <a:srgbClr val="000000"/>
                </a:solidFill>
              </a:rPr>
              <a:t>La Rédaction (2019, </a:t>
            </a:r>
            <a:r>
              <a:rPr lang="fr-CA" sz="1600" b="0" i="0" u="none" strike="noStrike" baseline="0" dirty="0" err="1">
                <a:solidFill>
                  <a:srgbClr val="000000"/>
                </a:solidFill>
              </a:rPr>
              <a:t>February</a:t>
            </a:r>
            <a:r>
              <a:rPr lang="fr-CA" sz="1600" b="0" i="0" u="none" strike="noStrike" baseline="0" dirty="0">
                <a:solidFill>
                  <a:srgbClr val="000000"/>
                </a:solidFill>
              </a:rPr>
              <a:t> 3). Brainstorming : définition, méthode, techniques.</a:t>
            </a:r>
          </a:p>
          <a:p>
            <a:pPr marL="0" indent="0" algn="l">
              <a:buNone/>
            </a:pPr>
            <a:r>
              <a:rPr lang="fr-CA" sz="1600" b="0" i="0" u="none" strike="noStrike" baseline="0" dirty="0">
                <a:solidFill>
                  <a:srgbClr val="275B9C"/>
                </a:solidFill>
              </a:rPr>
              <a:t>https://www.journaldunet.fr/management/guide-du-management/1145930-brainstorming-definitionmethode-exemple/</a:t>
            </a:r>
          </a:p>
          <a:p>
            <a:pPr marL="0" indent="0" algn="l">
              <a:buNone/>
            </a:pPr>
            <a:endParaRPr lang="fr-CA" sz="1000" dirty="0">
              <a:solidFill>
                <a:srgbClr val="A9434A"/>
              </a:solidFill>
            </a:endParaRPr>
          </a:p>
          <a:p>
            <a:pPr marL="0" indent="0">
              <a:buNone/>
            </a:pPr>
            <a:r>
              <a:rPr lang="fr-CA" sz="1800" dirty="0">
                <a:solidFill>
                  <a:srgbClr val="A9434A"/>
                </a:solidFill>
                <a:latin typeface="Arial Black" panose="020B0A04020102020204" pitchFamily="34" charset="0"/>
              </a:rPr>
              <a:t>LE PERSONA</a:t>
            </a:r>
          </a:p>
          <a:p>
            <a:pPr marL="0" indent="0" algn="l">
              <a:buNone/>
            </a:pPr>
            <a:r>
              <a:rPr lang="fr-CA" sz="1600" b="0" i="0" u="none" strike="noStrike" baseline="0" dirty="0">
                <a:solidFill>
                  <a:srgbClr val="000000"/>
                </a:solidFill>
              </a:rPr>
              <a:t>Bathelot, B. (</a:t>
            </a:r>
            <a:r>
              <a:rPr lang="fr-CA" sz="1600" b="0" i="0" u="none" strike="noStrike" baseline="0" dirty="0" err="1">
                <a:solidFill>
                  <a:srgbClr val="000000"/>
                </a:solidFill>
              </a:rPr>
              <a:t>n.d</a:t>
            </a:r>
            <a:r>
              <a:rPr lang="fr-CA" sz="1600" b="0" i="0" u="none" strike="noStrike" baseline="0" dirty="0">
                <a:solidFill>
                  <a:srgbClr val="000000"/>
                </a:solidFill>
              </a:rPr>
              <a:t>.). Persona en marketing - Définitions Marketing » L’encyclopédie illustrée du marketing.</a:t>
            </a:r>
            <a:br>
              <a:rPr lang="fr-CA" sz="1600" b="0" i="0" u="none" strike="noStrike" baseline="0" dirty="0">
                <a:solidFill>
                  <a:srgbClr val="000000"/>
                </a:solidFill>
              </a:rPr>
            </a:br>
            <a:r>
              <a:rPr lang="fr-CA" sz="1600" b="0" i="0" u="none" strike="noStrike" baseline="0" dirty="0">
                <a:solidFill>
                  <a:srgbClr val="000000"/>
                </a:solidFill>
              </a:rPr>
              <a:t>Copyright Définitions Marketing - </a:t>
            </a:r>
            <a:r>
              <a:rPr lang="fr-CA" sz="1600" b="0" i="0" u="none" strike="noStrike" baseline="0" dirty="0" err="1">
                <a:solidFill>
                  <a:srgbClr val="000000"/>
                </a:solidFill>
              </a:rPr>
              <a:t>Boitmobile</a:t>
            </a:r>
            <a:r>
              <a:rPr lang="fr-CA" sz="1600" b="0" i="0" u="none" strike="noStrike" baseline="0" dirty="0">
                <a:solidFill>
                  <a:srgbClr val="000000"/>
                </a:solidFill>
              </a:rPr>
              <a:t>.</a:t>
            </a:r>
          </a:p>
          <a:p>
            <a:pPr marL="0" indent="0" algn="l">
              <a:buNone/>
            </a:pPr>
            <a:r>
              <a:rPr lang="fr-CA" sz="1600" b="0" i="0" u="none" strike="noStrike" baseline="0" dirty="0">
                <a:solidFill>
                  <a:srgbClr val="275B9C"/>
                </a:solidFill>
              </a:rPr>
              <a:t>https://www.definitions-marketing.com/definition/persona-en-marketing/</a:t>
            </a:r>
            <a:endParaRPr lang="fr-CA" sz="2000" dirty="0"/>
          </a:p>
        </p:txBody>
      </p:sp>
    </p:spTree>
    <p:extLst>
      <p:ext uri="{BB962C8B-B14F-4D97-AF65-F5344CB8AC3E}">
        <p14:creationId xmlns:p14="http://schemas.microsoft.com/office/powerpoint/2010/main" val="451989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A0CC1D-71C9-94CE-AEA5-AE98D7C942ED}"/>
              </a:ext>
            </a:extLst>
          </p:cNvPr>
          <p:cNvSpPr>
            <a:spLocks noGrp="1"/>
          </p:cNvSpPr>
          <p:nvPr>
            <p:ph type="ctrTitle"/>
          </p:nvPr>
        </p:nvSpPr>
        <p:spPr/>
        <p:txBody>
          <a:bodyPr anchor="ctr"/>
          <a:lstStyle/>
          <a:p>
            <a:r>
              <a:rPr lang="fr-CA" dirty="0"/>
              <a:t>Contenu pédagogique</a:t>
            </a:r>
          </a:p>
        </p:txBody>
      </p:sp>
      <p:sp>
        <p:nvSpPr>
          <p:cNvPr id="3" name="Espace réservé du contenu 2">
            <a:extLst>
              <a:ext uri="{FF2B5EF4-FFF2-40B4-BE49-F238E27FC236}">
                <a16:creationId xmlns:a16="http://schemas.microsoft.com/office/drawing/2014/main" id="{DE8E138B-7269-995A-4D1C-1C7E222A7999}"/>
              </a:ext>
            </a:extLst>
          </p:cNvPr>
          <p:cNvSpPr>
            <a:spLocks noGrp="1"/>
          </p:cNvSpPr>
          <p:nvPr>
            <p:ph type="subTitle" idx="1"/>
          </p:nvPr>
        </p:nvSpPr>
        <p:spPr>
          <a:xfrm>
            <a:off x="1524000" y="3602038"/>
            <a:ext cx="9144000" cy="1867584"/>
          </a:xfrm>
        </p:spPr>
        <p:txBody>
          <a:bodyPr>
            <a:noAutofit/>
          </a:bodyPr>
          <a:lstStyle/>
          <a:p>
            <a:pPr algn="ctr"/>
            <a:r>
              <a:rPr lang="fr-CA" sz="2000" dirty="0">
                <a:solidFill>
                  <a:srgbClr val="4D4D4D"/>
                </a:solidFill>
              </a:rPr>
              <a:t>Remue-méninges</a:t>
            </a:r>
          </a:p>
          <a:p>
            <a:pPr algn="ctr"/>
            <a:r>
              <a:rPr lang="fr-CA" sz="2000" dirty="0">
                <a:solidFill>
                  <a:srgbClr val="4D4D4D"/>
                </a:solidFill>
              </a:rPr>
              <a:t>Persona</a:t>
            </a:r>
          </a:p>
          <a:p>
            <a:pPr algn="ctr"/>
            <a:r>
              <a:rPr lang="fr-CA" sz="2000" dirty="0">
                <a:solidFill>
                  <a:srgbClr val="4D4D4D"/>
                </a:solidFill>
              </a:rPr>
              <a:t>Cahier des charges</a:t>
            </a:r>
          </a:p>
          <a:p>
            <a:pPr algn="ctr"/>
            <a:r>
              <a:rPr lang="fr-CA" sz="2000" dirty="0">
                <a:solidFill>
                  <a:srgbClr val="4D4D4D"/>
                </a:solidFill>
              </a:rPr>
              <a:t>Projet à réaliser</a:t>
            </a:r>
          </a:p>
          <a:p>
            <a:pPr algn="ctr"/>
            <a:r>
              <a:rPr lang="fr-CA" sz="2000" dirty="0">
                <a:solidFill>
                  <a:srgbClr val="4D4D4D"/>
                </a:solidFill>
              </a:rPr>
              <a:t>Pistes de réflexion</a:t>
            </a:r>
          </a:p>
        </p:txBody>
      </p:sp>
    </p:spTree>
    <p:extLst>
      <p:ext uri="{BB962C8B-B14F-4D97-AF65-F5344CB8AC3E}">
        <p14:creationId xmlns:p14="http://schemas.microsoft.com/office/powerpoint/2010/main" val="2154410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605C88-E225-8C5C-685C-358DF9B69760}"/>
              </a:ext>
            </a:extLst>
          </p:cNvPr>
          <p:cNvSpPr>
            <a:spLocks noGrp="1"/>
          </p:cNvSpPr>
          <p:nvPr>
            <p:ph type="title"/>
          </p:nvPr>
        </p:nvSpPr>
        <p:spPr/>
        <p:txBody>
          <a:bodyPr>
            <a:normAutofit fontScale="90000"/>
          </a:bodyPr>
          <a:lstStyle/>
          <a:p>
            <a:r>
              <a:rPr lang="fr-CA" dirty="0"/>
              <a:t>Le remue-méninges « Brainstorming »</a:t>
            </a:r>
          </a:p>
        </p:txBody>
      </p:sp>
      <p:sp>
        <p:nvSpPr>
          <p:cNvPr id="3" name="Espace réservé du contenu 2">
            <a:extLst>
              <a:ext uri="{FF2B5EF4-FFF2-40B4-BE49-F238E27FC236}">
                <a16:creationId xmlns:a16="http://schemas.microsoft.com/office/drawing/2014/main" id="{F4E8481C-4518-04FB-A3B4-3A3471AE29BE}"/>
              </a:ext>
            </a:extLst>
          </p:cNvPr>
          <p:cNvSpPr>
            <a:spLocks noGrp="1"/>
          </p:cNvSpPr>
          <p:nvPr>
            <p:ph idx="1"/>
          </p:nvPr>
        </p:nvSpPr>
        <p:spPr/>
        <p:txBody>
          <a:bodyPr/>
          <a:lstStyle/>
          <a:p>
            <a:r>
              <a:rPr lang="fr-CA" dirty="0"/>
              <a:t>Ce sont des séances où les participants sont invités à partager sans jugement ni prétention, toutes les idées qu’ils peuvent trouver afin de trouver des solutions à une problématique commune.</a:t>
            </a:r>
          </a:p>
          <a:p>
            <a:endParaRPr lang="fr-CA" dirty="0"/>
          </a:p>
          <a:p>
            <a:r>
              <a:rPr lang="fr-CA" dirty="0"/>
              <a:t>Ces séances sont pratiques pour inspirer et guider les  participants du projet vers une solution tangible à la problématique que le produit rencontre.</a:t>
            </a:r>
          </a:p>
          <a:p>
            <a:pPr marL="0" indent="0">
              <a:buNone/>
            </a:pPr>
            <a:endParaRPr lang="fr-CA" dirty="0"/>
          </a:p>
        </p:txBody>
      </p:sp>
    </p:spTree>
    <p:extLst>
      <p:ext uri="{BB962C8B-B14F-4D97-AF65-F5344CB8AC3E}">
        <p14:creationId xmlns:p14="http://schemas.microsoft.com/office/powerpoint/2010/main" val="1791928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605C88-E225-8C5C-685C-358DF9B69760}"/>
              </a:ext>
            </a:extLst>
          </p:cNvPr>
          <p:cNvSpPr>
            <a:spLocks noGrp="1"/>
          </p:cNvSpPr>
          <p:nvPr>
            <p:ph type="title"/>
          </p:nvPr>
        </p:nvSpPr>
        <p:spPr/>
        <p:txBody>
          <a:bodyPr>
            <a:normAutofit fontScale="90000"/>
          </a:bodyPr>
          <a:lstStyle/>
          <a:p>
            <a:r>
              <a:rPr lang="fr-CA" dirty="0"/>
              <a:t>Le remue-méninges « Brainstorming »</a:t>
            </a:r>
          </a:p>
        </p:txBody>
      </p:sp>
      <p:sp>
        <p:nvSpPr>
          <p:cNvPr id="3" name="Espace réservé du contenu 2">
            <a:extLst>
              <a:ext uri="{FF2B5EF4-FFF2-40B4-BE49-F238E27FC236}">
                <a16:creationId xmlns:a16="http://schemas.microsoft.com/office/drawing/2014/main" id="{F4E8481C-4518-04FB-A3B4-3A3471AE29BE}"/>
              </a:ext>
            </a:extLst>
          </p:cNvPr>
          <p:cNvSpPr>
            <a:spLocks noGrp="1"/>
          </p:cNvSpPr>
          <p:nvPr>
            <p:ph idx="1"/>
          </p:nvPr>
        </p:nvSpPr>
        <p:spPr/>
        <p:txBody>
          <a:bodyPr/>
          <a:lstStyle/>
          <a:p>
            <a:r>
              <a:rPr lang="fr-CA" dirty="0"/>
              <a:t>Règles de base d’une séance de remue-méninges:</a:t>
            </a:r>
          </a:p>
          <a:p>
            <a:endParaRPr lang="fr-CA" dirty="0"/>
          </a:p>
          <a:p>
            <a:pPr marL="457200" lvl="1" indent="0">
              <a:buNone/>
            </a:pPr>
            <a:r>
              <a:rPr lang="fr-CA" dirty="0"/>
              <a:t>- Produire un maximum d’idées;</a:t>
            </a:r>
          </a:p>
          <a:p>
            <a:pPr marL="457200" lvl="1" indent="0">
              <a:buNone/>
            </a:pPr>
            <a:r>
              <a:rPr lang="fr-CA" dirty="0"/>
              <a:t>- Toutes les idées farfelues sont acceptées;</a:t>
            </a:r>
          </a:p>
          <a:p>
            <a:pPr marL="457200" lvl="1" indent="0">
              <a:buNone/>
            </a:pPr>
            <a:r>
              <a:rPr lang="fr-CA" dirty="0"/>
              <a:t>- Ne pas critiquer les idées;</a:t>
            </a:r>
          </a:p>
          <a:p>
            <a:pPr marL="457200" lvl="1" indent="0">
              <a:buNone/>
            </a:pPr>
            <a:r>
              <a:rPr lang="fr-CA" dirty="0"/>
              <a:t>- Reprendre les idées des autres pour en créer de nouvelles.</a:t>
            </a:r>
          </a:p>
          <a:p>
            <a:pPr marL="0" indent="0">
              <a:buNone/>
            </a:pPr>
            <a:endParaRPr lang="fr-CA" dirty="0"/>
          </a:p>
        </p:txBody>
      </p:sp>
    </p:spTree>
    <p:extLst>
      <p:ext uri="{BB962C8B-B14F-4D97-AF65-F5344CB8AC3E}">
        <p14:creationId xmlns:p14="http://schemas.microsoft.com/office/powerpoint/2010/main" val="2298383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C91815-1455-6A6E-42E2-BE5A1553D818}"/>
              </a:ext>
            </a:extLst>
          </p:cNvPr>
          <p:cNvSpPr>
            <a:spLocks noGrp="1"/>
          </p:cNvSpPr>
          <p:nvPr>
            <p:ph type="title"/>
          </p:nvPr>
        </p:nvSpPr>
        <p:spPr/>
        <p:txBody>
          <a:bodyPr>
            <a:normAutofit/>
          </a:bodyPr>
          <a:lstStyle/>
          <a:p>
            <a:r>
              <a:rPr lang="fr-CA" dirty="0"/>
              <a:t>Qu’est-ce qu’un persona?</a:t>
            </a:r>
          </a:p>
        </p:txBody>
      </p:sp>
      <p:sp>
        <p:nvSpPr>
          <p:cNvPr id="3" name="Espace réservé du contenu 2">
            <a:extLst>
              <a:ext uri="{FF2B5EF4-FFF2-40B4-BE49-F238E27FC236}">
                <a16:creationId xmlns:a16="http://schemas.microsoft.com/office/drawing/2014/main" id="{DF751E98-3524-A5A9-1A3E-306EB922DFE1}"/>
              </a:ext>
            </a:extLst>
          </p:cNvPr>
          <p:cNvSpPr>
            <a:spLocks noGrp="1"/>
          </p:cNvSpPr>
          <p:nvPr>
            <p:ph idx="1"/>
          </p:nvPr>
        </p:nvSpPr>
        <p:spPr>
          <a:xfrm>
            <a:off x="838200" y="1978429"/>
            <a:ext cx="3926747" cy="4198534"/>
          </a:xfrm>
        </p:spPr>
        <p:txBody>
          <a:bodyPr>
            <a:normAutofit/>
          </a:bodyPr>
          <a:lstStyle/>
          <a:p>
            <a:pPr>
              <a:lnSpc>
                <a:spcPct val="110000"/>
              </a:lnSpc>
            </a:pPr>
            <a:r>
              <a:rPr lang="fr-CA" dirty="0"/>
              <a:t>Un persona est un personnage imaginaire représentant un groupe ou segment cible dans le cadre du développement d’un nouveau produit ou d’un service.</a:t>
            </a:r>
          </a:p>
          <a:p>
            <a:pPr marL="0" indent="0" algn="r">
              <a:buNone/>
            </a:pPr>
            <a:endParaRPr lang="fr-CA" dirty="0"/>
          </a:p>
          <a:p>
            <a:pPr marL="0" indent="0" algn="r">
              <a:buNone/>
            </a:pPr>
            <a:r>
              <a:rPr lang="fr-CA" dirty="0"/>
              <a:t>Exemple </a:t>
            </a:r>
            <a:r>
              <a:rPr lang="fr-CA" dirty="0">
                <a:sym typeface="Wingdings" panose="05000000000000000000" pitchFamily="2" charset="2"/>
              </a:rPr>
              <a:t></a:t>
            </a:r>
            <a:endParaRPr lang="fr-CA" dirty="0"/>
          </a:p>
          <a:p>
            <a:endParaRPr lang="fr-CA" dirty="0"/>
          </a:p>
        </p:txBody>
      </p:sp>
      <p:sp>
        <p:nvSpPr>
          <p:cNvPr id="4" name="object 7">
            <a:extLst>
              <a:ext uri="{FF2B5EF4-FFF2-40B4-BE49-F238E27FC236}">
                <a16:creationId xmlns:a16="http://schemas.microsoft.com/office/drawing/2014/main" id="{9B3E0F78-958D-8191-3760-8EC425CBCC79}"/>
              </a:ext>
            </a:extLst>
          </p:cNvPr>
          <p:cNvSpPr/>
          <p:nvPr/>
        </p:nvSpPr>
        <p:spPr>
          <a:xfrm>
            <a:off x="4935734" y="1609058"/>
            <a:ext cx="5754430" cy="4224423"/>
          </a:xfrm>
          <a:prstGeom prst="rect">
            <a:avLst/>
          </a:prstGeom>
          <a:blipFill>
            <a:blip r:embed="rId2"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1843631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F049ED-6C09-D3B3-99ED-AB8F4F09B024}"/>
              </a:ext>
            </a:extLst>
          </p:cNvPr>
          <p:cNvSpPr>
            <a:spLocks noGrp="1"/>
          </p:cNvSpPr>
          <p:nvPr>
            <p:ph type="title"/>
          </p:nvPr>
        </p:nvSpPr>
        <p:spPr/>
        <p:txBody>
          <a:bodyPr>
            <a:normAutofit/>
          </a:bodyPr>
          <a:lstStyle/>
          <a:p>
            <a:r>
              <a:rPr lang="fr-CA" dirty="0"/>
              <a:t>Le cahier des charges</a:t>
            </a:r>
          </a:p>
        </p:txBody>
      </p:sp>
      <p:sp>
        <p:nvSpPr>
          <p:cNvPr id="3" name="Espace réservé du contenu 2">
            <a:extLst>
              <a:ext uri="{FF2B5EF4-FFF2-40B4-BE49-F238E27FC236}">
                <a16:creationId xmlns:a16="http://schemas.microsoft.com/office/drawing/2014/main" id="{F11C274A-3F9F-B717-0419-91AD5C4600FB}"/>
              </a:ext>
            </a:extLst>
          </p:cNvPr>
          <p:cNvSpPr>
            <a:spLocks noGrp="1"/>
          </p:cNvSpPr>
          <p:nvPr>
            <p:ph idx="1"/>
          </p:nvPr>
        </p:nvSpPr>
        <p:spPr/>
        <p:txBody>
          <a:bodyPr>
            <a:normAutofit/>
          </a:bodyPr>
          <a:lstStyle/>
          <a:p>
            <a:r>
              <a:rPr lang="fr-CA" dirty="0"/>
              <a:t>Ce document expose les  contraintes et les requis d’un projet.</a:t>
            </a:r>
          </a:p>
          <a:p>
            <a:r>
              <a:rPr lang="fr-CA" dirty="0"/>
              <a:t>Une description du projet est présentée puis différents éléments à prendre en considération y sont énumérés.</a:t>
            </a:r>
          </a:p>
          <a:p>
            <a:endParaRPr lang="fr-CA" sz="1050" dirty="0"/>
          </a:p>
          <a:p>
            <a:pPr marL="0" indent="0" algn="ctr">
              <a:buNone/>
            </a:pPr>
            <a:r>
              <a:rPr lang="fr-CA" sz="2000" dirty="0"/>
              <a:t>Par exemple:</a:t>
            </a:r>
          </a:p>
          <a:p>
            <a:pPr marL="0" indent="0" algn="ctr">
              <a:buNone/>
            </a:pPr>
            <a:r>
              <a:rPr lang="fr-CA" sz="2000" dirty="0"/>
              <a:t>- À quel type de clientèle s’adresse le produit (persona)?</a:t>
            </a:r>
          </a:p>
          <a:p>
            <a:pPr marL="0" indent="0" algn="ctr">
              <a:buNone/>
            </a:pPr>
            <a:r>
              <a:rPr lang="fr-CA" sz="2000" dirty="0"/>
              <a:t>- Quelles sont les contraintes techniques de matériaux et de  fabrication?</a:t>
            </a:r>
          </a:p>
          <a:p>
            <a:pPr marL="0" indent="0" algn="ctr">
              <a:buNone/>
            </a:pPr>
            <a:r>
              <a:rPr lang="fr-CA" sz="2000" dirty="0"/>
              <a:t>- Y a-t-il un coût de production à respecter(économique)? </a:t>
            </a:r>
            <a:endParaRPr lang="fr-CA" dirty="0"/>
          </a:p>
        </p:txBody>
      </p:sp>
    </p:spTree>
    <p:extLst>
      <p:ext uri="{BB962C8B-B14F-4D97-AF65-F5344CB8AC3E}">
        <p14:creationId xmlns:p14="http://schemas.microsoft.com/office/powerpoint/2010/main" val="2434350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8206E8-E300-F7E8-AB79-058294F50415}"/>
              </a:ext>
            </a:extLst>
          </p:cNvPr>
          <p:cNvSpPr>
            <a:spLocks noGrp="1"/>
          </p:cNvSpPr>
          <p:nvPr>
            <p:ph type="title"/>
          </p:nvPr>
        </p:nvSpPr>
        <p:spPr/>
        <p:txBody>
          <a:bodyPr/>
          <a:lstStyle/>
          <a:p>
            <a:r>
              <a:rPr lang="fr-CA" dirty="0"/>
              <a:t>Présentation</a:t>
            </a:r>
          </a:p>
        </p:txBody>
      </p:sp>
      <p:sp>
        <p:nvSpPr>
          <p:cNvPr id="3" name="Espace réservé du contenu 2">
            <a:extLst>
              <a:ext uri="{FF2B5EF4-FFF2-40B4-BE49-F238E27FC236}">
                <a16:creationId xmlns:a16="http://schemas.microsoft.com/office/drawing/2014/main" id="{30F49D4B-26E7-E995-E044-4F0F9E494E70}"/>
              </a:ext>
            </a:extLst>
          </p:cNvPr>
          <p:cNvSpPr>
            <a:spLocks noGrp="1"/>
          </p:cNvSpPr>
          <p:nvPr>
            <p:ph idx="1"/>
          </p:nvPr>
        </p:nvSpPr>
        <p:spPr/>
        <p:txBody>
          <a:bodyPr/>
          <a:lstStyle/>
          <a:p>
            <a:r>
              <a:rPr lang="fr-CA" dirty="0"/>
              <a:t>Cette activité proposée par le Réseau Technoscience est conçue pour découvrir le design industriel en imaginant et concevant une cuillère ergonomique et adaptée. </a:t>
            </a:r>
          </a:p>
          <a:p>
            <a:r>
              <a:rPr lang="fr-CA" dirty="0"/>
              <a:t>Cet ustensile devra répondre aux besoins du persona type qui vous sera attribué et au cahier des charges. </a:t>
            </a:r>
          </a:p>
          <a:p>
            <a:r>
              <a:rPr lang="fr-CA" dirty="0"/>
              <a:t>De plus, avec l’aide du remue-méninges, des pistes de réflexions, des matériaux à disposition et des connaissances acquises durant cette activité, vous serez en mesure de réaliser cette cuillère.</a:t>
            </a:r>
          </a:p>
        </p:txBody>
      </p:sp>
    </p:spTree>
    <p:extLst>
      <p:ext uri="{BB962C8B-B14F-4D97-AF65-F5344CB8AC3E}">
        <p14:creationId xmlns:p14="http://schemas.microsoft.com/office/powerpoint/2010/main" val="3518466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6263AD-0AC2-3EFD-ED05-A1E516591E74}"/>
              </a:ext>
            </a:extLst>
          </p:cNvPr>
          <p:cNvSpPr>
            <a:spLocks noGrp="1"/>
          </p:cNvSpPr>
          <p:nvPr>
            <p:ph type="title"/>
          </p:nvPr>
        </p:nvSpPr>
        <p:spPr/>
        <p:txBody>
          <a:bodyPr/>
          <a:lstStyle/>
          <a:p>
            <a:r>
              <a:rPr lang="fr-CA" dirty="0"/>
              <a:t>Définition du projet</a:t>
            </a:r>
          </a:p>
        </p:txBody>
      </p:sp>
      <p:sp>
        <p:nvSpPr>
          <p:cNvPr id="3" name="Espace réservé du contenu 2">
            <a:extLst>
              <a:ext uri="{FF2B5EF4-FFF2-40B4-BE49-F238E27FC236}">
                <a16:creationId xmlns:a16="http://schemas.microsoft.com/office/drawing/2014/main" id="{CB32CC34-2F68-49A5-E124-9B339BD5257A}"/>
              </a:ext>
            </a:extLst>
          </p:cNvPr>
          <p:cNvSpPr>
            <a:spLocks noGrp="1"/>
          </p:cNvSpPr>
          <p:nvPr>
            <p:ph idx="1"/>
          </p:nvPr>
        </p:nvSpPr>
        <p:spPr/>
        <p:txBody>
          <a:bodyPr>
            <a:normAutofit/>
          </a:bodyPr>
          <a:lstStyle/>
          <a:p>
            <a:r>
              <a:rPr lang="fr-CA" b="1" dirty="0"/>
              <a:t>Besoin </a:t>
            </a:r>
            <a:r>
              <a:rPr lang="fr-CA" dirty="0"/>
              <a:t>: </a:t>
            </a:r>
            <a:br>
              <a:rPr lang="fr-CA" dirty="0"/>
            </a:br>
            <a:r>
              <a:rPr lang="fr-CA" sz="2200" dirty="0"/>
              <a:t>Créer une cuillère ergonomique et adaptée pour le persona type choisi.</a:t>
            </a:r>
          </a:p>
          <a:p>
            <a:pPr>
              <a:lnSpc>
                <a:spcPct val="100000"/>
              </a:lnSpc>
            </a:pPr>
            <a:r>
              <a:rPr lang="fr-CA" b="1" dirty="0"/>
              <a:t>Objectifs</a:t>
            </a:r>
            <a:r>
              <a:rPr lang="fr-CA" dirty="0"/>
              <a:t> : </a:t>
            </a:r>
            <a:br>
              <a:rPr lang="fr-CA" dirty="0"/>
            </a:br>
            <a:r>
              <a:rPr lang="fr-CA" sz="2200" dirty="0"/>
              <a:t>Réaliser le projet avec les matériaux fournis, la matière apprise, le remue-méninges, les pistes de réflexions et le cahier des charges.</a:t>
            </a:r>
          </a:p>
          <a:p>
            <a:r>
              <a:rPr lang="fr-CA" b="1" dirty="0"/>
              <a:t>Problématique</a:t>
            </a:r>
            <a:r>
              <a:rPr lang="fr-CA" dirty="0"/>
              <a:t> : </a:t>
            </a:r>
            <a:br>
              <a:rPr lang="fr-CA" dirty="0"/>
            </a:br>
            <a:r>
              <a:rPr lang="fr-CA" sz="2200" dirty="0"/>
              <a:t>Devra être ergonomique et adaptée pour le persona type que vous aurez choisi.</a:t>
            </a:r>
          </a:p>
          <a:p>
            <a:r>
              <a:rPr lang="fr-CA" b="1" dirty="0"/>
              <a:t>Marché cible </a:t>
            </a:r>
            <a:r>
              <a:rPr lang="fr-CA" dirty="0"/>
              <a:t>: </a:t>
            </a:r>
            <a:br>
              <a:rPr lang="fr-CA" dirty="0"/>
            </a:br>
            <a:r>
              <a:rPr lang="fr-CA" sz="2200" dirty="0"/>
              <a:t>Personne étant dans la même situation ou similaire au persona type choisi.</a:t>
            </a:r>
          </a:p>
          <a:p>
            <a:endParaRPr lang="fr-CA" dirty="0"/>
          </a:p>
        </p:txBody>
      </p:sp>
    </p:spTree>
    <p:extLst>
      <p:ext uri="{BB962C8B-B14F-4D97-AF65-F5344CB8AC3E}">
        <p14:creationId xmlns:p14="http://schemas.microsoft.com/office/powerpoint/2010/main" val="2525117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7AFA60-7E2E-B3D2-1FF5-F519DB3BD0B8}"/>
              </a:ext>
            </a:extLst>
          </p:cNvPr>
          <p:cNvSpPr>
            <a:spLocks noGrp="1"/>
          </p:cNvSpPr>
          <p:nvPr>
            <p:ph type="title"/>
          </p:nvPr>
        </p:nvSpPr>
        <p:spPr/>
        <p:txBody>
          <a:bodyPr/>
          <a:lstStyle/>
          <a:p>
            <a:r>
              <a:rPr lang="fr-CA" dirty="0"/>
              <a:t>Contraintes</a:t>
            </a:r>
          </a:p>
        </p:txBody>
      </p:sp>
      <p:sp>
        <p:nvSpPr>
          <p:cNvPr id="3" name="Espace réservé du contenu 2">
            <a:extLst>
              <a:ext uri="{FF2B5EF4-FFF2-40B4-BE49-F238E27FC236}">
                <a16:creationId xmlns:a16="http://schemas.microsoft.com/office/drawing/2014/main" id="{BE99D4D5-8288-A3AE-FEBB-1763BAE23195}"/>
              </a:ext>
            </a:extLst>
          </p:cNvPr>
          <p:cNvSpPr>
            <a:spLocks noGrp="1"/>
          </p:cNvSpPr>
          <p:nvPr>
            <p:ph idx="1"/>
          </p:nvPr>
        </p:nvSpPr>
        <p:spPr/>
        <p:txBody>
          <a:bodyPr/>
          <a:lstStyle/>
          <a:p>
            <a:r>
              <a:rPr lang="fr-CA" dirty="0"/>
              <a:t>Les conceptions doivent mettre en jeu au moins 2 éléments de la boite. </a:t>
            </a:r>
          </a:p>
          <a:p>
            <a:r>
              <a:rPr lang="fr-CA" dirty="0"/>
              <a:t>Par exemple : les élastiques ne peuvent être le seul élément de conception</a:t>
            </a:r>
          </a:p>
          <a:p>
            <a:endParaRPr lang="fr-CA" dirty="0"/>
          </a:p>
          <a:p>
            <a:r>
              <a:rPr lang="fr-CA" b="1" dirty="0"/>
              <a:t>Attention</a:t>
            </a:r>
            <a:r>
              <a:rPr lang="fr-CA" dirty="0"/>
              <a:t> : le ruban adhésif et les chaussettes doivent servir uniquement pour les contraintes et non à la conception de l’ustensile.</a:t>
            </a:r>
          </a:p>
          <a:p>
            <a:endParaRPr lang="fr-CA" dirty="0"/>
          </a:p>
        </p:txBody>
      </p:sp>
    </p:spTree>
    <p:extLst>
      <p:ext uri="{BB962C8B-B14F-4D97-AF65-F5344CB8AC3E}">
        <p14:creationId xmlns:p14="http://schemas.microsoft.com/office/powerpoint/2010/main" val="98029266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2BD90FBF1CE354459A06C055170AD682" ma:contentTypeVersion="14" ma:contentTypeDescription="Crée un document." ma:contentTypeScope="" ma:versionID="14842b6c2f4fef52cc04e9d3ded244b6">
  <xsd:schema xmlns:xsd="http://www.w3.org/2001/XMLSchema" xmlns:xs="http://www.w3.org/2001/XMLSchema" xmlns:p="http://schemas.microsoft.com/office/2006/metadata/properties" xmlns:ns2="dccb84a8-50ad-4bdd-8723-b3f01e4e8ca0" xmlns:ns3="d3ba748b-eadf-43c2-b4a4-06bc211162c6" targetNamespace="http://schemas.microsoft.com/office/2006/metadata/properties" ma:root="true" ma:fieldsID="0dd3b9f99237385362ed721993c4126f" ns2:_="" ns3:_="">
    <xsd:import namespace="dccb84a8-50ad-4bdd-8723-b3f01e4e8ca0"/>
    <xsd:import namespace="d3ba748b-eadf-43c2-b4a4-06bc211162c6"/>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ObjectDetectorVersions" minOccurs="0"/>
                <xsd:element ref="ns3:MediaLengthInSeconds" minOccurs="0"/>
                <xsd:element ref="ns3:MediaServiceDateTaken" minOccurs="0"/>
                <xsd:element ref="ns3:MediaServiceLocation" minOccurs="0"/>
                <xsd:element ref="ns3:MediaServiceGenerationTime" minOccurs="0"/>
                <xsd:element ref="ns3:MediaServiceEventHashCode" minOccurs="0"/>
                <xsd:element ref="ns3:lcf76f155ced4ddcb4097134ff3c332f" minOccurs="0"/>
                <xsd:element ref="ns2:TaxCatchAll" minOccurs="0"/>
                <xsd:element ref="ns3:MediaServiceOCR"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b84a8-50ad-4bdd-8723-b3f01e4e8ca0" elementFormDefault="qualified">
    <xsd:import namespace="http://schemas.microsoft.com/office/2006/documentManagement/types"/>
    <xsd:import namespace="http://schemas.microsoft.com/office/infopath/2007/PartnerControls"/>
    <xsd:element name="_dlc_DocId" ma:index="8" nillable="true" ma:displayName="Valeur d’ID de document" ma:description="Valeur de l’ID de document affecté à cet élément." ma:indexed="true" ma:internalName="_dlc_DocId" ma:readOnly="true">
      <xsd:simpleType>
        <xsd:restriction base="dms:Text"/>
      </xsd:simpleType>
    </xsd:element>
    <xsd:element name="_dlc_DocIdUrl" ma:index="9"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1" nillable="true" ma:displayName="Taxonomy Catch All Column" ma:hidden="true" ma:list="{b9f45cee-2931-4167-895a-82b5d285c7ce}" ma:internalName="TaxCatchAll" ma:showField="CatchAllData" ma:web="dccb84a8-50ad-4bdd-8723-b3f01e4e8ca0">
      <xsd:complexType>
        <xsd:complexContent>
          <xsd:extension base="dms:MultiChoiceLookup">
            <xsd:sequence>
              <xsd:element name="Value" type="dms:Lookup" maxOccurs="unbounded" minOccurs="0" nillable="true"/>
            </xsd:sequence>
          </xsd:extension>
        </xsd:complexContent>
      </xsd:complexType>
    </xsd:element>
    <xsd:element name="SharedWithUsers" ma:index="23"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ba748b-eadf-43c2-b4a4-06bc211162c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Location" ma:index="16" nillable="true" ma:displayName="Location" ma:indexed="true"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Balises d’images" ma:readOnly="false" ma:fieldId="{5cf76f15-5ced-4ddc-b409-7134ff3c332f}" ma:taxonomyMulti="true" ma:sspId="9c078f0b-2305-4889-8198-ee398ad9d40f"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dccb84a8-50ad-4bdd-8723-b3f01e4e8ca0">QC6VWSTSPE23-1082571104-1472044</_dlc_DocId>
    <_dlc_DocIdUrl xmlns="dccb84a8-50ad-4bdd-8723-b3f01e4e8ca0">
      <Url>https://reseautechnoscience.sharepoint.com/sites/Serveur_R/_layouts/15/DocIdRedir.aspx?ID=QC6VWSTSPE23-1082571104-1472044</Url>
      <Description>QC6VWSTSPE23-1082571104-1472044</Description>
    </_dlc_DocIdUrl>
    <lcf76f155ced4ddcb4097134ff3c332f xmlns="d3ba748b-eadf-43c2-b4a4-06bc211162c6">
      <Terms xmlns="http://schemas.microsoft.com/office/infopath/2007/PartnerControls"/>
    </lcf76f155ced4ddcb4097134ff3c332f>
    <TaxCatchAll xmlns="dccb84a8-50ad-4bdd-8723-b3f01e4e8ca0" xsi:nil="true"/>
  </documentManagement>
</p:properties>
</file>

<file path=customXml/itemProps1.xml><?xml version="1.0" encoding="utf-8"?>
<ds:datastoreItem xmlns:ds="http://schemas.openxmlformats.org/officeDocument/2006/customXml" ds:itemID="{E2C3E445-9DDB-4799-85DE-F6A573C8BFC9}">
  <ds:schemaRefs>
    <ds:schemaRef ds:uri="http://schemas.microsoft.com/sharepoint/v3/contenttype/forms"/>
  </ds:schemaRefs>
</ds:datastoreItem>
</file>

<file path=customXml/itemProps2.xml><?xml version="1.0" encoding="utf-8"?>
<ds:datastoreItem xmlns:ds="http://schemas.openxmlformats.org/officeDocument/2006/customXml" ds:itemID="{35F4692F-D076-4F43-9E3B-9972045951D1}">
  <ds:schemaRefs>
    <ds:schemaRef ds:uri="http://schemas.microsoft.com/sharepoint/events"/>
  </ds:schemaRefs>
</ds:datastoreItem>
</file>

<file path=customXml/itemProps3.xml><?xml version="1.0" encoding="utf-8"?>
<ds:datastoreItem xmlns:ds="http://schemas.openxmlformats.org/officeDocument/2006/customXml" ds:itemID="{C465EB49-F5E8-478A-B225-39922DC324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b84a8-50ad-4bdd-8723-b3f01e4e8ca0"/>
    <ds:schemaRef ds:uri="d3ba748b-eadf-43c2-b4a4-06bc211162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5BA7E70-E676-456B-88CE-16B352FDC4ED}">
  <ds:schemaRefs>
    <ds:schemaRef ds:uri="d3ba748b-eadf-43c2-b4a4-06bc211162c6"/>
    <ds:schemaRef ds:uri="http://schemas.microsoft.com/office/2006/documentManagement/types"/>
    <ds:schemaRef ds:uri="http://www.w3.org/XML/1998/namespace"/>
    <ds:schemaRef ds:uri="http://purl.org/dc/elements/1.1/"/>
    <ds:schemaRef ds:uri="http://purl.org/dc/terms/"/>
    <ds:schemaRef ds:uri="http://schemas.openxmlformats.org/package/2006/metadata/core-properties"/>
    <ds:schemaRef ds:uri="http://purl.org/dc/dcmitype/"/>
    <ds:schemaRef ds:uri="http://schemas.microsoft.com/office/2006/metadata/properties"/>
    <ds:schemaRef ds:uri="http://schemas.microsoft.com/office/infopath/2007/PartnerControls"/>
    <ds:schemaRef ds:uri="dccb84a8-50ad-4bdd-8723-b3f01e4e8ca0"/>
  </ds:schemaRefs>
</ds:datastoreItem>
</file>

<file path=docProps/app.xml><?xml version="1.0" encoding="utf-8"?>
<Properties xmlns="http://schemas.openxmlformats.org/officeDocument/2006/extended-properties" xmlns:vt="http://schemas.openxmlformats.org/officeDocument/2006/docPropsVTypes">
  <TotalTime>1769</TotalTime>
  <Words>1170</Words>
  <Application>Microsoft Office PowerPoint</Application>
  <PresentationFormat>Grand écran</PresentationFormat>
  <Paragraphs>98</Paragraphs>
  <Slides>16</Slides>
  <Notes>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Arial Black</vt:lpstr>
      <vt:lpstr>Calibri</vt:lpstr>
      <vt:lpstr>Futura PT Book</vt:lpstr>
      <vt:lpstr>Thème Office</vt:lpstr>
      <vt:lpstr>La cuillère ergonomique  et adaptée</vt:lpstr>
      <vt:lpstr>Contenu pédagogique</vt:lpstr>
      <vt:lpstr>Le remue-méninges « Brainstorming »</vt:lpstr>
      <vt:lpstr>Le remue-méninges « Brainstorming »</vt:lpstr>
      <vt:lpstr>Qu’est-ce qu’un persona?</vt:lpstr>
      <vt:lpstr>Le cahier des charges</vt:lpstr>
      <vt:lpstr>Présentation</vt:lpstr>
      <vt:lpstr>Définition du projet</vt:lpstr>
      <vt:lpstr>Contraintes</vt:lpstr>
      <vt:lpstr>Persona - Mise en contexte #1</vt:lpstr>
      <vt:lpstr>Persona - Mise en contexte #2</vt:lpstr>
      <vt:lpstr>Persona - Mise en contexte #3</vt:lpstr>
      <vt:lpstr>Persona - Mise en contexte #4</vt:lpstr>
      <vt:lpstr>Pistes de réflexion</vt:lpstr>
      <vt:lpstr>Pistes de réflexion</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Mégane Ruchlejmer</dc:creator>
  <cp:lastModifiedBy>Mégane Ruchlejmer</cp:lastModifiedBy>
  <cp:revision>12</cp:revision>
  <dcterms:created xsi:type="dcterms:W3CDTF">2023-11-29T19:34:36Z</dcterms:created>
  <dcterms:modified xsi:type="dcterms:W3CDTF">2023-12-20T17:56:20Z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0x0101002BD90FBF1CE354459A06C055170AD682</vt:lpwstr>
  </property>
  <property fmtid="{D5CDD505-2E9C-101B-9397-08002B2CF9AE}" pid="3" name="_dlc_DocIdItemGuid">
    <vt:lpwstr>60f864e1-f31c-4e65-9521-81399804f463</vt:lpwstr>
  </property>
  <property fmtid="{D5CDD505-2E9C-101B-9397-08002B2CF9AE}" pid="4" name="MediaServiceImageTags">
    <vt:lpwstr/>
  </property>
</Properties>
</file>